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95" r:id="rId9"/>
    <p:sldId id="260" r:id="rId10"/>
    <p:sldId id="261" r:id="rId11"/>
    <p:sldId id="266" r:id="rId12"/>
    <p:sldId id="262" r:id="rId13"/>
    <p:sldId id="305" r:id="rId14"/>
    <p:sldId id="263" r:id="rId15"/>
    <p:sldId id="301" r:id="rId16"/>
    <p:sldId id="267" r:id="rId17"/>
    <p:sldId id="274" r:id="rId18"/>
    <p:sldId id="288" r:id="rId19"/>
    <p:sldId id="275" r:id="rId20"/>
    <p:sldId id="276" r:id="rId21"/>
    <p:sldId id="278" r:id="rId22"/>
    <p:sldId id="277" r:id="rId23"/>
    <p:sldId id="297" r:id="rId24"/>
    <p:sldId id="304" r:id="rId25"/>
    <p:sldId id="307" r:id="rId26"/>
    <p:sldId id="280" r:id="rId27"/>
    <p:sldId id="281" r:id="rId28"/>
    <p:sldId id="282" r:id="rId29"/>
    <p:sldId id="303" r:id="rId30"/>
    <p:sldId id="289" r:id="rId31"/>
    <p:sldId id="268" r:id="rId32"/>
    <p:sldId id="306" r:id="rId33"/>
    <p:sldId id="269" r:id="rId34"/>
    <p:sldId id="286" r:id="rId35"/>
    <p:sldId id="271" r:id="rId36"/>
    <p:sldId id="270" r:id="rId37"/>
    <p:sldId id="308" r:id="rId38"/>
    <p:sldId id="292" r:id="rId39"/>
    <p:sldId id="293" r:id="rId40"/>
    <p:sldId id="300" r:id="rId41"/>
    <p:sldId id="29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587" autoAdjust="0"/>
    <p:restoredTop sz="86405" autoAdjust="0"/>
  </p:normalViewPr>
  <p:slideViewPr>
    <p:cSldViewPr snapToGrid="0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3.xml"/><Relationship Id="rId21" Type="http://schemas.openxmlformats.org/officeDocument/2006/relationships/slide" Target="slides/slide22.xml"/><Relationship Id="rId34" Type="http://schemas.openxmlformats.org/officeDocument/2006/relationships/slide" Target="slides/slide36.xml"/><Relationship Id="rId7" Type="http://schemas.openxmlformats.org/officeDocument/2006/relationships/slide" Target="slides/slide7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5.xml"/><Relationship Id="rId2" Type="http://schemas.openxmlformats.org/officeDocument/2006/relationships/slide" Target="slides/slide2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5.xml"/><Relationship Id="rId32" Type="http://schemas.openxmlformats.org/officeDocument/2006/relationships/slide" Target="slides/slide34.xml"/><Relationship Id="rId5" Type="http://schemas.openxmlformats.org/officeDocument/2006/relationships/slide" Target="slides/slide5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30.xml"/><Relationship Id="rId10" Type="http://schemas.openxmlformats.org/officeDocument/2006/relationships/slide" Target="slides/slide10.xml"/><Relationship Id="rId19" Type="http://schemas.openxmlformats.org/officeDocument/2006/relationships/slide" Target="slides/slide20.xml"/><Relationship Id="rId31" Type="http://schemas.openxmlformats.org/officeDocument/2006/relationships/slide" Target="slides/slide33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2.xml"/><Relationship Id="rId35" Type="http://schemas.openxmlformats.org/officeDocument/2006/relationships/slide" Target="slides/slide38.xml"/><Relationship Id="rId8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FF792-156C-43BB-A595-AE4EAB4CB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F4FEB-04AC-40FB-AA74-4780CBAA8032}">
      <dgm:prSet/>
      <dgm:spPr/>
      <dgm:t>
        <a:bodyPr/>
        <a:lstStyle/>
        <a:p>
          <a:r>
            <a:rPr lang="en-US" dirty="0"/>
            <a:t>Feature extraction methods: Local Binary Patterns (LBP), Discrete Cosine Transform (DCT), Discrete Wavelet Transform (DWT).</a:t>
          </a:r>
        </a:p>
      </dgm:t>
    </dgm:pt>
    <dgm:pt modelId="{6AC41791-05AC-4877-96CF-F9CAE8980B1D}" type="parTrans" cxnId="{6F743D23-F5F8-4B57-8D7E-28F0D3DE0737}">
      <dgm:prSet/>
      <dgm:spPr/>
      <dgm:t>
        <a:bodyPr/>
        <a:lstStyle/>
        <a:p>
          <a:endParaRPr lang="en-US"/>
        </a:p>
      </dgm:t>
    </dgm:pt>
    <dgm:pt modelId="{44C879BA-196C-4D51-BAB6-5219E1927D8C}" type="sibTrans" cxnId="{6F743D23-F5F8-4B57-8D7E-28F0D3DE0737}">
      <dgm:prSet/>
      <dgm:spPr/>
      <dgm:t>
        <a:bodyPr/>
        <a:lstStyle/>
        <a:p>
          <a:endParaRPr lang="en-US"/>
        </a:p>
      </dgm:t>
    </dgm:pt>
    <dgm:pt modelId="{3F453DB4-80E9-4BA5-8CD1-79C009ABCAE5}">
      <dgm:prSet/>
      <dgm:spPr/>
      <dgm:t>
        <a:bodyPr/>
        <a:lstStyle/>
        <a:p>
          <a:r>
            <a:rPr lang="en-US" dirty="0"/>
            <a:t>Feature Extraction: LBP encodes texture information, while DCT or DWT captures frequency components or sub-bands.</a:t>
          </a:r>
        </a:p>
      </dgm:t>
    </dgm:pt>
    <dgm:pt modelId="{437FDA27-C1E2-416E-91D9-97F22F07BA25}" type="parTrans" cxnId="{81DA9B44-57EB-4BCF-B726-36B185BCE480}">
      <dgm:prSet/>
      <dgm:spPr/>
      <dgm:t>
        <a:bodyPr/>
        <a:lstStyle/>
        <a:p>
          <a:endParaRPr lang="en-US"/>
        </a:p>
      </dgm:t>
    </dgm:pt>
    <dgm:pt modelId="{F864C815-79F3-4EA6-BE38-80B35EDD6E48}" type="sibTrans" cxnId="{81DA9B44-57EB-4BCF-B726-36B185BCE480}">
      <dgm:prSet/>
      <dgm:spPr/>
      <dgm:t>
        <a:bodyPr/>
        <a:lstStyle/>
        <a:p>
          <a:endParaRPr lang="en-US"/>
        </a:p>
      </dgm:t>
    </dgm:pt>
    <dgm:pt modelId="{945E779F-62F8-4460-B3D9-52C1172B2A29}">
      <dgm:prSet/>
      <dgm:spPr/>
      <dgm:t>
        <a:bodyPr/>
        <a:lstStyle/>
        <a:p>
          <a:r>
            <a:rPr lang="en-US" dirty="0"/>
            <a:t>Classifiers such as SVM , Random Forest or Decision Tree.</a:t>
          </a:r>
        </a:p>
      </dgm:t>
    </dgm:pt>
    <dgm:pt modelId="{0B4C6576-057A-449B-AA0D-FA1103E4E028}" type="parTrans" cxnId="{9CB4F7EF-592B-4BEC-B21D-C37528E62506}">
      <dgm:prSet/>
      <dgm:spPr/>
      <dgm:t>
        <a:bodyPr/>
        <a:lstStyle/>
        <a:p>
          <a:endParaRPr lang="en-US"/>
        </a:p>
      </dgm:t>
    </dgm:pt>
    <dgm:pt modelId="{AFF2E1AD-AED1-4D2A-A7B8-4C735FD1B478}" type="sibTrans" cxnId="{9CB4F7EF-592B-4BEC-B21D-C37528E62506}">
      <dgm:prSet/>
      <dgm:spPr/>
      <dgm:t>
        <a:bodyPr/>
        <a:lstStyle/>
        <a:p>
          <a:endParaRPr lang="en-US"/>
        </a:p>
      </dgm:t>
    </dgm:pt>
    <dgm:pt modelId="{228C8C41-95DE-4B39-9F80-2F79B93EE932}" type="pres">
      <dgm:prSet presAssocID="{738FF792-156C-43BB-A595-AE4EAB4CB32D}" presName="diagram" presStyleCnt="0">
        <dgm:presLayoutVars>
          <dgm:dir/>
          <dgm:resizeHandles val="exact"/>
        </dgm:presLayoutVars>
      </dgm:prSet>
      <dgm:spPr/>
    </dgm:pt>
    <dgm:pt modelId="{CF9E198F-C569-4EAB-868E-D0F1F14B2409}" type="pres">
      <dgm:prSet presAssocID="{8BBF4FEB-04AC-40FB-AA74-4780CBAA8032}" presName="node" presStyleLbl="node1" presStyleIdx="0" presStyleCnt="3">
        <dgm:presLayoutVars>
          <dgm:bulletEnabled val="1"/>
        </dgm:presLayoutVars>
      </dgm:prSet>
      <dgm:spPr/>
    </dgm:pt>
    <dgm:pt modelId="{1B911C7E-E1C2-43B0-AEC5-40200FE9DF55}" type="pres">
      <dgm:prSet presAssocID="{44C879BA-196C-4D51-BAB6-5219E1927D8C}" presName="sibTrans" presStyleCnt="0"/>
      <dgm:spPr/>
    </dgm:pt>
    <dgm:pt modelId="{4DE513AD-231D-4779-81CE-48376F616F9A}" type="pres">
      <dgm:prSet presAssocID="{3F453DB4-80E9-4BA5-8CD1-79C009ABCAE5}" presName="node" presStyleLbl="node1" presStyleIdx="1" presStyleCnt="3">
        <dgm:presLayoutVars>
          <dgm:bulletEnabled val="1"/>
        </dgm:presLayoutVars>
      </dgm:prSet>
      <dgm:spPr/>
    </dgm:pt>
    <dgm:pt modelId="{D4673AC8-F2B0-4909-9479-655A3B8373A3}" type="pres">
      <dgm:prSet presAssocID="{F864C815-79F3-4EA6-BE38-80B35EDD6E48}" presName="sibTrans" presStyleCnt="0"/>
      <dgm:spPr/>
    </dgm:pt>
    <dgm:pt modelId="{373D102A-EB2C-433D-A475-CB8503D7839A}" type="pres">
      <dgm:prSet presAssocID="{945E779F-62F8-4460-B3D9-52C1172B2A29}" presName="node" presStyleLbl="node1" presStyleIdx="2" presStyleCnt="3">
        <dgm:presLayoutVars>
          <dgm:bulletEnabled val="1"/>
        </dgm:presLayoutVars>
      </dgm:prSet>
      <dgm:spPr/>
    </dgm:pt>
  </dgm:ptLst>
  <dgm:cxnLst>
    <dgm:cxn modelId="{D0D5A01A-45C5-4A31-99BC-413B8D694BBA}" type="presOf" srcId="{738FF792-156C-43BB-A595-AE4EAB4CB32D}" destId="{228C8C41-95DE-4B39-9F80-2F79B93EE932}" srcOrd="0" destOrd="0" presId="urn:microsoft.com/office/officeart/2005/8/layout/default"/>
    <dgm:cxn modelId="{38EF3820-2E8B-4180-A324-E1295BD9D49B}" type="presOf" srcId="{3F453DB4-80E9-4BA5-8CD1-79C009ABCAE5}" destId="{4DE513AD-231D-4779-81CE-48376F616F9A}" srcOrd="0" destOrd="0" presId="urn:microsoft.com/office/officeart/2005/8/layout/default"/>
    <dgm:cxn modelId="{6F743D23-F5F8-4B57-8D7E-28F0D3DE0737}" srcId="{738FF792-156C-43BB-A595-AE4EAB4CB32D}" destId="{8BBF4FEB-04AC-40FB-AA74-4780CBAA8032}" srcOrd="0" destOrd="0" parTransId="{6AC41791-05AC-4877-96CF-F9CAE8980B1D}" sibTransId="{44C879BA-196C-4D51-BAB6-5219E1927D8C}"/>
    <dgm:cxn modelId="{2A401433-555C-437A-AF8C-96C1EB319B74}" type="presOf" srcId="{8BBF4FEB-04AC-40FB-AA74-4780CBAA8032}" destId="{CF9E198F-C569-4EAB-868E-D0F1F14B2409}" srcOrd="0" destOrd="0" presId="urn:microsoft.com/office/officeart/2005/8/layout/default"/>
    <dgm:cxn modelId="{81DA9B44-57EB-4BCF-B726-36B185BCE480}" srcId="{738FF792-156C-43BB-A595-AE4EAB4CB32D}" destId="{3F453DB4-80E9-4BA5-8CD1-79C009ABCAE5}" srcOrd="1" destOrd="0" parTransId="{437FDA27-C1E2-416E-91D9-97F22F07BA25}" sibTransId="{F864C815-79F3-4EA6-BE38-80B35EDD6E48}"/>
    <dgm:cxn modelId="{9CB4F7EF-592B-4BEC-B21D-C37528E62506}" srcId="{738FF792-156C-43BB-A595-AE4EAB4CB32D}" destId="{945E779F-62F8-4460-B3D9-52C1172B2A29}" srcOrd="2" destOrd="0" parTransId="{0B4C6576-057A-449B-AA0D-FA1103E4E028}" sibTransId="{AFF2E1AD-AED1-4D2A-A7B8-4C735FD1B478}"/>
    <dgm:cxn modelId="{A95D05F5-47BD-415A-935A-91310E8F282F}" type="presOf" srcId="{945E779F-62F8-4460-B3D9-52C1172B2A29}" destId="{373D102A-EB2C-433D-A475-CB8503D7839A}" srcOrd="0" destOrd="0" presId="urn:microsoft.com/office/officeart/2005/8/layout/default"/>
    <dgm:cxn modelId="{2384F053-EDB3-4A4D-8C80-4BD044D93299}" type="presParOf" srcId="{228C8C41-95DE-4B39-9F80-2F79B93EE932}" destId="{CF9E198F-C569-4EAB-868E-D0F1F14B2409}" srcOrd="0" destOrd="0" presId="urn:microsoft.com/office/officeart/2005/8/layout/default"/>
    <dgm:cxn modelId="{165369A7-D703-4D8D-BB77-C33C0B43C70F}" type="presParOf" srcId="{228C8C41-95DE-4B39-9F80-2F79B93EE932}" destId="{1B911C7E-E1C2-43B0-AEC5-40200FE9DF55}" srcOrd="1" destOrd="0" presId="urn:microsoft.com/office/officeart/2005/8/layout/default"/>
    <dgm:cxn modelId="{F0AC78E0-FDA2-4445-AB4D-F71F34DC8AEF}" type="presParOf" srcId="{228C8C41-95DE-4B39-9F80-2F79B93EE932}" destId="{4DE513AD-231D-4779-81CE-48376F616F9A}" srcOrd="2" destOrd="0" presId="urn:microsoft.com/office/officeart/2005/8/layout/default"/>
    <dgm:cxn modelId="{BFCA46FE-450E-45A8-BBBD-BFCF92239F24}" type="presParOf" srcId="{228C8C41-95DE-4B39-9F80-2F79B93EE932}" destId="{D4673AC8-F2B0-4909-9479-655A3B8373A3}" srcOrd="3" destOrd="0" presId="urn:microsoft.com/office/officeart/2005/8/layout/default"/>
    <dgm:cxn modelId="{C8625D28-D138-496F-89B6-632D4A0DA644}" type="presParOf" srcId="{228C8C41-95DE-4B39-9F80-2F79B93EE932}" destId="{373D102A-EB2C-433D-A475-CB8503D7839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FEA8F-51ED-4639-8AD8-20AA05DF0E1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1C62AC-2CC5-41DB-86C2-3D33C43B72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Success depends on diverse and well-labeled datasets.</a:t>
          </a:r>
        </a:p>
      </dgm:t>
    </dgm:pt>
    <dgm:pt modelId="{0959BC27-1DD6-434A-A532-3D1EBC2AC3AA}" type="parTrans" cxnId="{92507E77-2663-403C-A7BB-995C8B3EF3A8}">
      <dgm:prSet/>
      <dgm:spPr/>
      <dgm:t>
        <a:bodyPr/>
        <a:lstStyle/>
        <a:p>
          <a:endParaRPr lang="en-US"/>
        </a:p>
      </dgm:t>
    </dgm:pt>
    <dgm:pt modelId="{DBEEE8C8-9461-4DAD-98A5-6E6394ACE0C4}" type="sibTrans" cxnId="{92507E77-2663-403C-A7BB-995C8B3EF3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36AC13-89B8-40DC-8B6A-BB97BE4BB3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Datasets should cover variations in size, rotation, scaling, and content.</a:t>
          </a:r>
        </a:p>
      </dgm:t>
    </dgm:pt>
    <dgm:pt modelId="{CCA48701-87A8-49A4-A063-7E3CAE97A227}" type="parTrans" cxnId="{A4A42F4D-26A7-4E0B-B172-BDE8C8FBB82E}">
      <dgm:prSet/>
      <dgm:spPr/>
      <dgm:t>
        <a:bodyPr/>
        <a:lstStyle/>
        <a:p>
          <a:endParaRPr lang="en-US"/>
        </a:p>
      </dgm:t>
    </dgm:pt>
    <dgm:pt modelId="{CEEFB5A4-954A-423B-BD9D-57D8495864C1}" type="sibTrans" cxnId="{A4A42F4D-26A7-4E0B-B172-BDE8C8FBB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E31FDD-D094-49AB-8866-798A5D4145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augmentation techniques (e.g., random cropping, flipping, rotation) enhance model robustness and generalization.</a:t>
          </a:r>
        </a:p>
      </dgm:t>
    </dgm:pt>
    <dgm:pt modelId="{A6D35E36-0178-4D6E-85C8-69A963CDFFCA}" type="parTrans" cxnId="{8B1835FD-322B-4CD0-A044-6EC3D8E69165}">
      <dgm:prSet/>
      <dgm:spPr/>
      <dgm:t>
        <a:bodyPr/>
        <a:lstStyle/>
        <a:p>
          <a:endParaRPr lang="en-US"/>
        </a:p>
      </dgm:t>
    </dgm:pt>
    <dgm:pt modelId="{BB064121-2664-4ED7-8C09-D6D4C9206241}" type="sibTrans" cxnId="{8B1835FD-322B-4CD0-A044-6EC3D8E691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B67748-74BD-4C7D-A4EC-D81F5785FE06}" type="pres">
      <dgm:prSet presAssocID="{A6AFEA8F-51ED-4639-8AD8-20AA05DF0E10}" presName="root" presStyleCnt="0">
        <dgm:presLayoutVars>
          <dgm:dir/>
          <dgm:resizeHandles val="exact"/>
        </dgm:presLayoutVars>
      </dgm:prSet>
      <dgm:spPr/>
    </dgm:pt>
    <dgm:pt modelId="{7E2FABE9-78F5-45A7-B570-4265C0CD8E76}" type="pres">
      <dgm:prSet presAssocID="{A6AFEA8F-51ED-4639-8AD8-20AA05DF0E10}" presName="container" presStyleCnt="0">
        <dgm:presLayoutVars>
          <dgm:dir/>
          <dgm:resizeHandles val="exact"/>
        </dgm:presLayoutVars>
      </dgm:prSet>
      <dgm:spPr/>
    </dgm:pt>
    <dgm:pt modelId="{ECD4B57C-BF38-413A-82F7-EED1F23A1048}" type="pres">
      <dgm:prSet presAssocID="{451C62AC-2CC5-41DB-86C2-3D33C43B7229}" presName="compNode" presStyleCnt="0"/>
      <dgm:spPr/>
    </dgm:pt>
    <dgm:pt modelId="{7A926593-E83D-4D70-95E4-7A4CCC16B910}" type="pres">
      <dgm:prSet presAssocID="{451C62AC-2CC5-41DB-86C2-3D33C43B7229}" presName="iconBgRect" presStyleLbl="bgShp" presStyleIdx="0" presStyleCnt="3"/>
      <dgm:spPr/>
    </dgm:pt>
    <dgm:pt modelId="{EF9013C8-D303-4CD9-B15C-C920A640BF5A}" type="pres">
      <dgm:prSet presAssocID="{451C62AC-2CC5-41DB-86C2-3D33C43B72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B537796-F84E-4D34-A259-FA12BB1B3629}" type="pres">
      <dgm:prSet presAssocID="{451C62AC-2CC5-41DB-86C2-3D33C43B7229}" presName="spaceRect" presStyleCnt="0"/>
      <dgm:spPr/>
    </dgm:pt>
    <dgm:pt modelId="{311BACE4-3235-460C-9228-46CEA0808687}" type="pres">
      <dgm:prSet presAssocID="{451C62AC-2CC5-41DB-86C2-3D33C43B7229}" presName="textRect" presStyleLbl="revTx" presStyleIdx="0" presStyleCnt="3">
        <dgm:presLayoutVars>
          <dgm:chMax val="1"/>
          <dgm:chPref val="1"/>
        </dgm:presLayoutVars>
      </dgm:prSet>
      <dgm:spPr/>
    </dgm:pt>
    <dgm:pt modelId="{09AB5C4A-1CC7-46F6-82D0-E26E1E9C8D0F}" type="pres">
      <dgm:prSet presAssocID="{DBEEE8C8-9461-4DAD-98A5-6E6394ACE0C4}" presName="sibTrans" presStyleLbl="sibTrans2D1" presStyleIdx="0" presStyleCnt="0"/>
      <dgm:spPr/>
    </dgm:pt>
    <dgm:pt modelId="{42598DC6-B4EF-4BC8-B5C3-3DF18A436518}" type="pres">
      <dgm:prSet presAssocID="{DE36AC13-89B8-40DC-8B6A-BB97BE4BB371}" presName="compNode" presStyleCnt="0"/>
      <dgm:spPr/>
    </dgm:pt>
    <dgm:pt modelId="{C4E660AD-2A76-4A5B-850B-2AD4F57953A7}" type="pres">
      <dgm:prSet presAssocID="{DE36AC13-89B8-40DC-8B6A-BB97BE4BB371}" presName="iconBgRect" presStyleLbl="bgShp" presStyleIdx="1" presStyleCnt="3"/>
      <dgm:spPr/>
    </dgm:pt>
    <dgm:pt modelId="{D7A79BC8-14AE-4AE4-82B6-1B23949967CB}" type="pres">
      <dgm:prSet presAssocID="{DE36AC13-89B8-40DC-8B6A-BB97BE4BB3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8A5F078-221D-4D96-8E0F-19291441F0CD}" type="pres">
      <dgm:prSet presAssocID="{DE36AC13-89B8-40DC-8B6A-BB97BE4BB371}" presName="spaceRect" presStyleCnt="0"/>
      <dgm:spPr/>
    </dgm:pt>
    <dgm:pt modelId="{FA07008E-7B91-45D8-9E8B-B2FE5967985B}" type="pres">
      <dgm:prSet presAssocID="{DE36AC13-89B8-40DC-8B6A-BB97BE4BB371}" presName="textRect" presStyleLbl="revTx" presStyleIdx="1" presStyleCnt="3">
        <dgm:presLayoutVars>
          <dgm:chMax val="1"/>
          <dgm:chPref val="1"/>
        </dgm:presLayoutVars>
      </dgm:prSet>
      <dgm:spPr/>
    </dgm:pt>
    <dgm:pt modelId="{297F112F-A47C-4BA4-B0BC-63288B76C74B}" type="pres">
      <dgm:prSet presAssocID="{CEEFB5A4-954A-423B-BD9D-57D8495864C1}" presName="sibTrans" presStyleLbl="sibTrans2D1" presStyleIdx="0" presStyleCnt="0"/>
      <dgm:spPr/>
    </dgm:pt>
    <dgm:pt modelId="{18509EA3-C056-4C08-A196-59DF2D46B32D}" type="pres">
      <dgm:prSet presAssocID="{EFE31FDD-D094-49AB-8866-798A5D414571}" presName="compNode" presStyleCnt="0"/>
      <dgm:spPr/>
    </dgm:pt>
    <dgm:pt modelId="{417C12B9-C225-4809-B6EE-8D8EDBA24E36}" type="pres">
      <dgm:prSet presAssocID="{EFE31FDD-D094-49AB-8866-798A5D414571}" presName="iconBgRect" presStyleLbl="bgShp" presStyleIdx="2" presStyleCnt="3"/>
      <dgm:spPr/>
    </dgm:pt>
    <dgm:pt modelId="{54565927-3EC0-4F29-837E-3048D3CD240D}" type="pres">
      <dgm:prSet presAssocID="{EFE31FDD-D094-49AB-8866-798A5D4145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F4E5827-A9EA-4273-8F95-23182E11CEEC}" type="pres">
      <dgm:prSet presAssocID="{EFE31FDD-D094-49AB-8866-798A5D414571}" presName="spaceRect" presStyleCnt="0"/>
      <dgm:spPr/>
    </dgm:pt>
    <dgm:pt modelId="{42454FC9-7561-48BA-B413-43E3A3F13C48}" type="pres">
      <dgm:prSet presAssocID="{EFE31FDD-D094-49AB-8866-798A5D41457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BC6A722-595F-46D5-A3F9-4AE56A49EF04}" type="presOf" srcId="{CEEFB5A4-954A-423B-BD9D-57D8495864C1}" destId="{297F112F-A47C-4BA4-B0BC-63288B76C74B}" srcOrd="0" destOrd="0" presId="urn:microsoft.com/office/officeart/2018/2/layout/IconCircleList"/>
    <dgm:cxn modelId="{A4A42F4D-26A7-4E0B-B172-BDE8C8FBB82E}" srcId="{A6AFEA8F-51ED-4639-8AD8-20AA05DF0E10}" destId="{DE36AC13-89B8-40DC-8B6A-BB97BE4BB371}" srcOrd="1" destOrd="0" parTransId="{CCA48701-87A8-49A4-A063-7E3CAE97A227}" sibTransId="{CEEFB5A4-954A-423B-BD9D-57D8495864C1}"/>
    <dgm:cxn modelId="{92507E77-2663-403C-A7BB-995C8B3EF3A8}" srcId="{A6AFEA8F-51ED-4639-8AD8-20AA05DF0E10}" destId="{451C62AC-2CC5-41DB-86C2-3D33C43B7229}" srcOrd="0" destOrd="0" parTransId="{0959BC27-1DD6-434A-A532-3D1EBC2AC3AA}" sibTransId="{DBEEE8C8-9461-4DAD-98A5-6E6394ACE0C4}"/>
    <dgm:cxn modelId="{92C0B3B1-87E3-4DE3-9D0D-703D18CEE2E3}" type="presOf" srcId="{A6AFEA8F-51ED-4639-8AD8-20AA05DF0E10}" destId="{17B67748-74BD-4C7D-A4EC-D81F5785FE06}" srcOrd="0" destOrd="0" presId="urn:microsoft.com/office/officeart/2018/2/layout/IconCircleList"/>
    <dgm:cxn modelId="{642A72B5-74E5-45AE-BC96-169F8E4BBD81}" type="presOf" srcId="{451C62AC-2CC5-41DB-86C2-3D33C43B7229}" destId="{311BACE4-3235-460C-9228-46CEA0808687}" srcOrd="0" destOrd="0" presId="urn:microsoft.com/office/officeart/2018/2/layout/IconCircleList"/>
    <dgm:cxn modelId="{FA0A75C9-F045-41B5-9D82-C42CDF7E0B8F}" type="presOf" srcId="{DE36AC13-89B8-40DC-8B6A-BB97BE4BB371}" destId="{FA07008E-7B91-45D8-9E8B-B2FE5967985B}" srcOrd="0" destOrd="0" presId="urn:microsoft.com/office/officeart/2018/2/layout/IconCircleList"/>
    <dgm:cxn modelId="{558DC6E5-D9D0-43E7-866F-51F92A808FA3}" type="presOf" srcId="{DBEEE8C8-9461-4DAD-98A5-6E6394ACE0C4}" destId="{09AB5C4A-1CC7-46F6-82D0-E26E1E9C8D0F}" srcOrd="0" destOrd="0" presId="urn:microsoft.com/office/officeart/2018/2/layout/IconCircleList"/>
    <dgm:cxn modelId="{3928C0F3-CBDA-4465-B90B-2703BF6B75F6}" type="presOf" srcId="{EFE31FDD-D094-49AB-8866-798A5D414571}" destId="{42454FC9-7561-48BA-B413-43E3A3F13C48}" srcOrd="0" destOrd="0" presId="urn:microsoft.com/office/officeart/2018/2/layout/IconCircleList"/>
    <dgm:cxn modelId="{8B1835FD-322B-4CD0-A044-6EC3D8E69165}" srcId="{A6AFEA8F-51ED-4639-8AD8-20AA05DF0E10}" destId="{EFE31FDD-D094-49AB-8866-798A5D414571}" srcOrd="2" destOrd="0" parTransId="{A6D35E36-0178-4D6E-85C8-69A963CDFFCA}" sibTransId="{BB064121-2664-4ED7-8C09-D6D4C9206241}"/>
    <dgm:cxn modelId="{550DBA92-65EE-4566-ACA2-E780D358A568}" type="presParOf" srcId="{17B67748-74BD-4C7D-A4EC-D81F5785FE06}" destId="{7E2FABE9-78F5-45A7-B570-4265C0CD8E76}" srcOrd="0" destOrd="0" presId="urn:microsoft.com/office/officeart/2018/2/layout/IconCircleList"/>
    <dgm:cxn modelId="{D3DCE6F1-D872-49A9-ABF7-A365D2AA5EB8}" type="presParOf" srcId="{7E2FABE9-78F5-45A7-B570-4265C0CD8E76}" destId="{ECD4B57C-BF38-413A-82F7-EED1F23A1048}" srcOrd="0" destOrd="0" presId="urn:microsoft.com/office/officeart/2018/2/layout/IconCircleList"/>
    <dgm:cxn modelId="{0DB20010-5A9C-440A-87C7-2022B387C9B2}" type="presParOf" srcId="{ECD4B57C-BF38-413A-82F7-EED1F23A1048}" destId="{7A926593-E83D-4D70-95E4-7A4CCC16B910}" srcOrd="0" destOrd="0" presId="urn:microsoft.com/office/officeart/2018/2/layout/IconCircleList"/>
    <dgm:cxn modelId="{8F88B284-8FDC-4A0A-8F6D-AB5E02F90146}" type="presParOf" srcId="{ECD4B57C-BF38-413A-82F7-EED1F23A1048}" destId="{EF9013C8-D303-4CD9-B15C-C920A640BF5A}" srcOrd="1" destOrd="0" presId="urn:microsoft.com/office/officeart/2018/2/layout/IconCircleList"/>
    <dgm:cxn modelId="{0DE308C7-4462-4297-AE29-C8C4B496FC47}" type="presParOf" srcId="{ECD4B57C-BF38-413A-82F7-EED1F23A1048}" destId="{6B537796-F84E-4D34-A259-FA12BB1B3629}" srcOrd="2" destOrd="0" presId="urn:microsoft.com/office/officeart/2018/2/layout/IconCircleList"/>
    <dgm:cxn modelId="{23A3117D-3CC2-4597-AA62-EBFE7A1FD2A4}" type="presParOf" srcId="{ECD4B57C-BF38-413A-82F7-EED1F23A1048}" destId="{311BACE4-3235-460C-9228-46CEA0808687}" srcOrd="3" destOrd="0" presId="urn:microsoft.com/office/officeart/2018/2/layout/IconCircleList"/>
    <dgm:cxn modelId="{C9384BD1-B7EC-4004-A2E0-A538E96D3DD1}" type="presParOf" srcId="{7E2FABE9-78F5-45A7-B570-4265C0CD8E76}" destId="{09AB5C4A-1CC7-46F6-82D0-E26E1E9C8D0F}" srcOrd="1" destOrd="0" presId="urn:microsoft.com/office/officeart/2018/2/layout/IconCircleList"/>
    <dgm:cxn modelId="{9C056AB1-5009-4499-AA31-102B2D0B4FF6}" type="presParOf" srcId="{7E2FABE9-78F5-45A7-B570-4265C0CD8E76}" destId="{42598DC6-B4EF-4BC8-B5C3-3DF18A436518}" srcOrd="2" destOrd="0" presId="urn:microsoft.com/office/officeart/2018/2/layout/IconCircleList"/>
    <dgm:cxn modelId="{A549B080-EECB-4F5E-8B6A-7FFE6C3C7511}" type="presParOf" srcId="{42598DC6-B4EF-4BC8-B5C3-3DF18A436518}" destId="{C4E660AD-2A76-4A5B-850B-2AD4F57953A7}" srcOrd="0" destOrd="0" presId="urn:microsoft.com/office/officeart/2018/2/layout/IconCircleList"/>
    <dgm:cxn modelId="{0676AC1E-D473-44A0-B2DE-5E6C88B96D94}" type="presParOf" srcId="{42598DC6-B4EF-4BC8-B5C3-3DF18A436518}" destId="{D7A79BC8-14AE-4AE4-82B6-1B23949967CB}" srcOrd="1" destOrd="0" presId="urn:microsoft.com/office/officeart/2018/2/layout/IconCircleList"/>
    <dgm:cxn modelId="{8BE167DA-4A9B-4C04-9056-D2C11E4918A1}" type="presParOf" srcId="{42598DC6-B4EF-4BC8-B5C3-3DF18A436518}" destId="{58A5F078-221D-4D96-8E0F-19291441F0CD}" srcOrd="2" destOrd="0" presId="urn:microsoft.com/office/officeart/2018/2/layout/IconCircleList"/>
    <dgm:cxn modelId="{9A84511B-4F81-4422-88AD-8065F239CF4B}" type="presParOf" srcId="{42598DC6-B4EF-4BC8-B5C3-3DF18A436518}" destId="{FA07008E-7B91-45D8-9E8B-B2FE5967985B}" srcOrd="3" destOrd="0" presId="urn:microsoft.com/office/officeart/2018/2/layout/IconCircleList"/>
    <dgm:cxn modelId="{8D5745EC-A3CD-4A4D-949D-B41F83D98FB7}" type="presParOf" srcId="{7E2FABE9-78F5-45A7-B570-4265C0CD8E76}" destId="{297F112F-A47C-4BA4-B0BC-63288B76C74B}" srcOrd="3" destOrd="0" presId="urn:microsoft.com/office/officeart/2018/2/layout/IconCircleList"/>
    <dgm:cxn modelId="{FE7ADBAD-F87B-434A-9E5D-5A7B945C244D}" type="presParOf" srcId="{7E2FABE9-78F5-45A7-B570-4265C0CD8E76}" destId="{18509EA3-C056-4C08-A196-59DF2D46B32D}" srcOrd="4" destOrd="0" presId="urn:microsoft.com/office/officeart/2018/2/layout/IconCircleList"/>
    <dgm:cxn modelId="{FCBB4670-5C52-464C-BF2F-AED0F2FC38B8}" type="presParOf" srcId="{18509EA3-C056-4C08-A196-59DF2D46B32D}" destId="{417C12B9-C225-4809-B6EE-8D8EDBA24E36}" srcOrd="0" destOrd="0" presId="urn:microsoft.com/office/officeart/2018/2/layout/IconCircleList"/>
    <dgm:cxn modelId="{B6BA3418-0975-498D-9D48-7D3A36E0AC5F}" type="presParOf" srcId="{18509EA3-C056-4C08-A196-59DF2D46B32D}" destId="{54565927-3EC0-4F29-837E-3048D3CD240D}" srcOrd="1" destOrd="0" presId="urn:microsoft.com/office/officeart/2018/2/layout/IconCircleList"/>
    <dgm:cxn modelId="{47641392-84FB-4211-A0A2-D6D1E09056C1}" type="presParOf" srcId="{18509EA3-C056-4C08-A196-59DF2D46B32D}" destId="{0F4E5827-A9EA-4273-8F95-23182E11CEEC}" srcOrd="2" destOrd="0" presId="urn:microsoft.com/office/officeart/2018/2/layout/IconCircleList"/>
    <dgm:cxn modelId="{1D41FDB6-5BB8-4525-BA08-7BD2B3BF94FE}" type="presParOf" srcId="{18509EA3-C056-4C08-A196-59DF2D46B32D}" destId="{42454FC9-7561-48BA-B413-43E3A3F13C4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8379E-85C2-4231-ADB5-766C5E305838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43E8CD-55AE-42ED-AFEC-500828958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Utilized InceptionV3 with additional layers.</a:t>
          </a:r>
          <a:endParaRPr lang="en-US" dirty="0"/>
        </a:p>
      </dgm:t>
    </dgm:pt>
    <dgm:pt modelId="{A48AE4C9-290D-4318-BD51-B43740C2E783}" type="parTrans" cxnId="{6184CC84-DEB2-40CB-8987-72E9689BF0D4}">
      <dgm:prSet/>
      <dgm:spPr/>
      <dgm:t>
        <a:bodyPr/>
        <a:lstStyle/>
        <a:p>
          <a:endParaRPr lang="en-US"/>
        </a:p>
      </dgm:t>
    </dgm:pt>
    <dgm:pt modelId="{CF22867A-72E6-4BA5-8CEF-CA110F4615CF}" type="sibTrans" cxnId="{6184CC84-DEB2-40CB-8987-72E9689BF0D4}">
      <dgm:prSet/>
      <dgm:spPr/>
      <dgm:t>
        <a:bodyPr/>
        <a:lstStyle/>
        <a:p>
          <a:endParaRPr lang="en-US"/>
        </a:p>
      </dgm:t>
    </dgm:pt>
    <dgm:pt modelId="{500CD982-C57F-41DC-B1CD-CA40D10D63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Train-test-validation split: 80% training, 10% testing, 10% validation.</a:t>
          </a:r>
          <a:endParaRPr lang="en-US" dirty="0"/>
        </a:p>
      </dgm:t>
    </dgm:pt>
    <dgm:pt modelId="{58423606-F86D-4D95-828A-FD872CD37EEC}" type="parTrans" cxnId="{9644399F-035F-4DB3-99FA-30DB24885F2F}">
      <dgm:prSet/>
      <dgm:spPr/>
      <dgm:t>
        <a:bodyPr/>
        <a:lstStyle/>
        <a:p>
          <a:endParaRPr lang="en-US"/>
        </a:p>
      </dgm:t>
    </dgm:pt>
    <dgm:pt modelId="{237D6D17-64C8-4206-879A-1ABD408B595A}" type="sibTrans" cxnId="{9644399F-035F-4DB3-99FA-30DB24885F2F}">
      <dgm:prSet/>
      <dgm:spPr/>
      <dgm:t>
        <a:bodyPr/>
        <a:lstStyle/>
        <a:p>
          <a:endParaRPr lang="en-US"/>
        </a:p>
      </dgm:t>
    </dgm:pt>
    <dgm:pt modelId="{FB17C031-B3D0-4689-8816-E9FCE8EEF7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Achieved accuracy of </a:t>
          </a:r>
          <a:r>
            <a:rPr lang="en-US" b="0" i="1" dirty="0"/>
            <a:t>90%</a:t>
          </a:r>
          <a:r>
            <a:rPr lang="en-US" b="0" i="0" dirty="0"/>
            <a:t>.</a:t>
          </a:r>
          <a:endParaRPr lang="en-US" dirty="0"/>
        </a:p>
      </dgm:t>
    </dgm:pt>
    <dgm:pt modelId="{1198BFFD-85F8-4196-86B3-5C44EFA84297}" type="parTrans" cxnId="{C5077C5E-BA55-4158-9211-C188657B591E}">
      <dgm:prSet/>
      <dgm:spPr/>
      <dgm:t>
        <a:bodyPr/>
        <a:lstStyle/>
        <a:p>
          <a:endParaRPr lang="en-US"/>
        </a:p>
      </dgm:t>
    </dgm:pt>
    <dgm:pt modelId="{9988D5CE-1BFB-4B96-8817-078A935379C9}" type="sibTrans" cxnId="{C5077C5E-BA55-4158-9211-C188657B591E}">
      <dgm:prSet/>
      <dgm:spPr/>
      <dgm:t>
        <a:bodyPr/>
        <a:lstStyle/>
        <a:p>
          <a:endParaRPr lang="en-US"/>
        </a:p>
      </dgm:t>
    </dgm:pt>
    <dgm:pt modelId="{75D4E4EA-B456-4EC3-9DC6-6AEBFE66F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Training conducted on Linux Ubuntu with GPU acceleration.</a:t>
          </a:r>
          <a:endParaRPr lang="en-US" dirty="0"/>
        </a:p>
      </dgm:t>
    </dgm:pt>
    <dgm:pt modelId="{7A60621F-4A89-4057-9451-429C02C01588}" type="parTrans" cxnId="{15D5E761-FCE1-4A44-9D65-218E525CF0AB}">
      <dgm:prSet/>
      <dgm:spPr/>
      <dgm:t>
        <a:bodyPr/>
        <a:lstStyle/>
        <a:p>
          <a:endParaRPr lang="en-US"/>
        </a:p>
      </dgm:t>
    </dgm:pt>
    <dgm:pt modelId="{88A5CC7E-CB64-4A87-9DD8-04D81CD96A64}" type="sibTrans" cxnId="{15D5E761-FCE1-4A44-9D65-218E525CF0AB}">
      <dgm:prSet/>
      <dgm:spPr/>
      <dgm:t>
        <a:bodyPr/>
        <a:lstStyle/>
        <a:p>
          <a:endParaRPr lang="en-US"/>
        </a:p>
      </dgm:t>
    </dgm:pt>
    <dgm:pt modelId="{B112BBC1-848C-4076-B927-46A8D682E2F8}" type="pres">
      <dgm:prSet presAssocID="{10F8379E-85C2-4231-ADB5-766C5E305838}" presName="root" presStyleCnt="0">
        <dgm:presLayoutVars>
          <dgm:dir/>
          <dgm:resizeHandles val="exact"/>
        </dgm:presLayoutVars>
      </dgm:prSet>
      <dgm:spPr/>
    </dgm:pt>
    <dgm:pt modelId="{ACFD95BF-7BEC-42D0-B5B3-64975EFFD070}" type="pres">
      <dgm:prSet presAssocID="{1F43E8CD-55AE-42ED-AFEC-500828958C14}" presName="compNode" presStyleCnt="0"/>
      <dgm:spPr/>
    </dgm:pt>
    <dgm:pt modelId="{14A3C1E9-70F5-4E2C-96C4-19B4D9E7AE88}" type="pres">
      <dgm:prSet presAssocID="{1F43E8CD-55AE-42ED-AFEC-500828958C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9A94CFCD-2F41-4294-9171-8E05F7AB6FC7}" type="pres">
      <dgm:prSet presAssocID="{1F43E8CD-55AE-42ED-AFEC-500828958C14}" presName="spaceRect" presStyleCnt="0"/>
      <dgm:spPr/>
    </dgm:pt>
    <dgm:pt modelId="{0B8A82F7-CFBC-45CB-B3A4-C09B340974FA}" type="pres">
      <dgm:prSet presAssocID="{1F43E8CD-55AE-42ED-AFEC-500828958C14}" presName="textRect" presStyleLbl="revTx" presStyleIdx="0" presStyleCnt="4">
        <dgm:presLayoutVars>
          <dgm:chMax val="1"/>
          <dgm:chPref val="1"/>
        </dgm:presLayoutVars>
      </dgm:prSet>
      <dgm:spPr/>
    </dgm:pt>
    <dgm:pt modelId="{2D771BDE-5433-4175-B3E6-933ABFA18249}" type="pres">
      <dgm:prSet presAssocID="{CF22867A-72E6-4BA5-8CEF-CA110F4615CF}" presName="sibTrans" presStyleCnt="0"/>
      <dgm:spPr/>
    </dgm:pt>
    <dgm:pt modelId="{726C96C7-4C60-43FE-AA3E-94732E35A022}" type="pres">
      <dgm:prSet presAssocID="{500CD982-C57F-41DC-B1CD-CA40D10D6309}" presName="compNode" presStyleCnt="0"/>
      <dgm:spPr/>
    </dgm:pt>
    <dgm:pt modelId="{95663F44-ECB1-4DF2-82E9-A859119E184A}" type="pres">
      <dgm:prSet presAssocID="{500CD982-C57F-41DC-B1CD-CA40D10D63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7C702C36-BC06-4AA8-991A-12A844E68F5F}" type="pres">
      <dgm:prSet presAssocID="{500CD982-C57F-41DC-B1CD-CA40D10D6309}" presName="spaceRect" presStyleCnt="0"/>
      <dgm:spPr/>
    </dgm:pt>
    <dgm:pt modelId="{79629344-FE95-4A51-8217-4BF675055FB4}" type="pres">
      <dgm:prSet presAssocID="{500CD982-C57F-41DC-B1CD-CA40D10D6309}" presName="textRect" presStyleLbl="revTx" presStyleIdx="1" presStyleCnt="4">
        <dgm:presLayoutVars>
          <dgm:chMax val="1"/>
          <dgm:chPref val="1"/>
        </dgm:presLayoutVars>
      </dgm:prSet>
      <dgm:spPr/>
    </dgm:pt>
    <dgm:pt modelId="{F80A0372-607C-4B9E-BE2D-595F1F66AF67}" type="pres">
      <dgm:prSet presAssocID="{237D6D17-64C8-4206-879A-1ABD408B595A}" presName="sibTrans" presStyleCnt="0"/>
      <dgm:spPr/>
    </dgm:pt>
    <dgm:pt modelId="{D12F98B8-3541-416C-A172-A89037F3FBAE}" type="pres">
      <dgm:prSet presAssocID="{FB17C031-B3D0-4689-8816-E9FCE8EEF729}" presName="compNode" presStyleCnt="0"/>
      <dgm:spPr/>
    </dgm:pt>
    <dgm:pt modelId="{903E07A2-6AAF-41AE-8DAD-8F1A88434D50}" type="pres">
      <dgm:prSet presAssocID="{FB17C031-B3D0-4689-8816-E9FCE8EEF729}" presName="iconRect" presStyleLbl="node1" presStyleIdx="2" presStyleCnt="4" custLinFactX="100000" custLinFactNeighborX="154186" custLinFactNeighborY="850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93197B-0B40-4F09-AE38-3F50DA7D9C60}" type="pres">
      <dgm:prSet presAssocID="{FB17C031-B3D0-4689-8816-E9FCE8EEF729}" presName="spaceRect" presStyleCnt="0"/>
      <dgm:spPr/>
    </dgm:pt>
    <dgm:pt modelId="{98D5C420-68C9-45E6-87FA-FFB7234A6460}" type="pres">
      <dgm:prSet presAssocID="{FB17C031-B3D0-4689-8816-E9FCE8EEF729}" presName="textRect" presStyleLbl="revTx" presStyleIdx="2" presStyleCnt="4" custLinFactX="16104" custLinFactNeighborX="100000" custLinFactNeighborY="11405">
        <dgm:presLayoutVars>
          <dgm:chMax val="1"/>
          <dgm:chPref val="1"/>
        </dgm:presLayoutVars>
      </dgm:prSet>
      <dgm:spPr/>
    </dgm:pt>
    <dgm:pt modelId="{B4ADF430-CC50-4EED-B609-F0477A807EDE}" type="pres">
      <dgm:prSet presAssocID="{9988D5CE-1BFB-4B96-8817-078A935379C9}" presName="sibTrans" presStyleCnt="0"/>
      <dgm:spPr/>
    </dgm:pt>
    <dgm:pt modelId="{613EBB0F-624D-4C9E-B66F-BADBBC37E419}" type="pres">
      <dgm:prSet presAssocID="{75D4E4EA-B456-4EC3-9DC6-6AEBFE66F746}" presName="compNode" presStyleCnt="0"/>
      <dgm:spPr/>
    </dgm:pt>
    <dgm:pt modelId="{A92CF34D-A34A-4002-A772-9126FE0AEB9B}" type="pres">
      <dgm:prSet presAssocID="{75D4E4EA-B456-4EC3-9DC6-6AEBFE66F746}" presName="iconRect" presStyleLbl="node1" presStyleIdx="3" presStyleCnt="4" custLinFactX="-100000" custLinFactNeighborX="-173538" custLinFactNeighborY="5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B348D5-898A-445D-BED9-0A6A0AC65E6F}" type="pres">
      <dgm:prSet presAssocID="{75D4E4EA-B456-4EC3-9DC6-6AEBFE66F746}" presName="spaceRect" presStyleCnt="0"/>
      <dgm:spPr/>
    </dgm:pt>
    <dgm:pt modelId="{37411DC7-565C-4574-B353-C3C0F84EC6ED}" type="pres">
      <dgm:prSet presAssocID="{75D4E4EA-B456-4EC3-9DC6-6AEBFE66F746}" presName="textRect" presStyleLbl="revTx" presStyleIdx="3" presStyleCnt="4" custLinFactX="-23092" custLinFactNeighborX="-100000" custLinFactNeighborY="68">
        <dgm:presLayoutVars>
          <dgm:chMax val="1"/>
          <dgm:chPref val="1"/>
        </dgm:presLayoutVars>
      </dgm:prSet>
      <dgm:spPr/>
    </dgm:pt>
  </dgm:ptLst>
  <dgm:cxnLst>
    <dgm:cxn modelId="{43EA0B10-4069-4002-A427-1DA2D39B8B83}" type="presOf" srcId="{75D4E4EA-B456-4EC3-9DC6-6AEBFE66F746}" destId="{37411DC7-565C-4574-B353-C3C0F84EC6ED}" srcOrd="0" destOrd="0" presId="urn:microsoft.com/office/officeart/2018/2/layout/IconLabelList"/>
    <dgm:cxn modelId="{0C1EE613-3A8D-4860-902E-6689A9652E3D}" type="presOf" srcId="{10F8379E-85C2-4231-ADB5-766C5E305838}" destId="{B112BBC1-848C-4076-B927-46A8D682E2F8}" srcOrd="0" destOrd="0" presId="urn:microsoft.com/office/officeart/2018/2/layout/IconLabelList"/>
    <dgm:cxn modelId="{C5077C5E-BA55-4158-9211-C188657B591E}" srcId="{10F8379E-85C2-4231-ADB5-766C5E305838}" destId="{FB17C031-B3D0-4689-8816-E9FCE8EEF729}" srcOrd="2" destOrd="0" parTransId="{1198BFFD-85F8-4196-86B3-5C44EFA84297}" sibTransId="{9988D5CE-1BFB-4B96-8817-078A935379C9}"/>
    <dgm:cxn modelId="{15D5E761-FCE1-4A44-9D65-218E525CF0AB}" srcId="{10F8379E-85C2-4231-ADB5-766C5E305838}" destId="{75D4E4EA-B456-4EC3-9DC6-6AEBFE66F746}" srcOrd="3" destOrd="0" parTransId="{7A60621F-4A89-4057-9451-429C02C01588}" sibTransId="{88A5CC7E-CB64-4A87-9DD8-04D81CD96A64}"/>
    <dgm:cxn modelId="{A095346B-B9CE-415C-B62D-7100A0EB79F5}" type="presOf" srcId="{1F43E8CD-55AE-42ED-AFEC-500828958C14}" destId="{0B8A82F7-CFBC-45CB-B3A4-C09B340974FA}" srcOrd="0" destOrd="0" presId="urn:microsoft.com/office/officeart/2018/2/layout/IconLabelList"/>
    <dgm:cxn modelId="{F0700673-949E-419D-886C-380A3B7EC4A9}" type="presOf" srcId="{500CD982-C57F-41DC-B1CD-CA40D10D6309}" destId="{79629344-FE95-4A51-8217-4BF675055FB4}" srcOrd="0" destOrd="0" presId="urn:microsoft.com/office/officeart/2018/2/layout/IconLabelList"/>
    <dgm:cxn modelId="{720BE878-7F04-4C53-BA88-8587A8B92C06}" type="presOf" srcId="{FB17C031-B3D0-4689-8816-E9FCE8EEF729}" destId="{98D5C420-68C9-45E6-87FA-FFB7234A6460}" srcOrd="0" destOrd="0" presId="urn:microsoft.com/office/officeart/2018/2/layout/IconLabelList"/>
    <dgm:cxn modelId="{6184CC84-DEB2-40CB-8987-72E9689BF0D4}" srcId="{10F8379E-85C2-4231-ADB5-766C5E305838}" destId="{1F43E8CD-55AE-42ED-AFEC-500828958C14}" srcOrd="0" destOrd="0" parTransId="{A48AE4C9-290D-4318-BD51-B43740C2E783}" sibTransId="{CF22867A-72E6-4BA5-8CEF-CA110F4615CF}"/>
    <dgm:cxn modelId="{9644399F-035F-4DB3-99FA-30DB24885F2F}" srcId="{10F8379E-85C2-4231-ADB5-766C5E305838}" destId="{500CD982-C57F-41DC-B1CD-CA40D10D6309}" srcOrd="1" destOrd="0" parTransId="{58423606-F86D-4D95-828A-FD872CD37EEC}" sibTransId="{237D6D17-64C8-4206-879A-1ABD408B595A}"/>
    <dgm:cxn modelId="{12DB00AB-A107-401D-B48C-7E4D41423E25}" type="presParOf" srcId="{B112BBC1-848C-4076-B927-46A8D682E2F8}" destId="{ACFD95BF-7BEC-42D0-B5B3-64975EFFD070}" srcOrd="0" destOrd="0" presId="urn:microsoft.com/office/officeart/2018/2/layout/IconLabelList"/>
    <dgm:cxn modelId="{4D349C30-CAC3-493E-96A9-1B5EC7B14CBB}" type="presParOf" srcId="{ACFD95BF-7BEC-42D0-B5B3-64975EFFD070}" destId="{14A3C1E9-70F5-4E2C-96C4-19B4D9E7AE88}" srcOrd="0" destOrd="0" presId="urn:microsoft.com/office/officeart/2018/2/layout/IconLabelList"/>
    <dgm:cxn modelId="{09DAE851-74E4-4488-9441-A85D6A62C854}" type="presParOf" srcId="{ACFD95BF-7BEC-42D0-B5B3-64975EFFD070}" destId="{9A94CFCD-2F41-4294-9171-8E05F7AB6FC7}" srcOrd="1" destOrd="0" presId="urn:microsoft.com/office/officeart/2018/2/layout/IconLabelList"/>
    <dgm:cxn modelId="{2A24EF0B-811A-458A-8883-9DB7EF1A94E2}" type="presParOf" srcId="{ACFD95BF-7BEC-42D0-B5B3-64975EFFD070}" destId="{0B8A82F7-CFBC-45CB-B3A4-C09B340974FA}" srcOrd="2" destOrd="0" presId="urn:microsoft.com/office/officeart/2018/2/layout/IconLabelList"/>
    <dgm:cxn modelId="{1FAFA43B-1A08-42E8-AE2F-09F76B2F051D}" type="presParOf" srcId="{B112BBC1-848C-4076-B927-46A8D682E2F8}" destId="{2D771BDE-5433-4175-B3E6-933ABFA18249}" srcOrd="1" destOrd="0" presId="urn:microsoft.com/office/officeart/2018/2/layout/IconLabelList"/>
    <dgm:cxn modelId="{C35F82E0-815E-407A-9556-A8A0F15071AF}" type="presParOf" srcId="{B112BBC1-848C-4076-B927-46A8D682E2F8}" destId="{726C96C7-4C60-43FE-AA3E-94732E35A022}" srcOrd="2" destOrd="0" presId="urn:microsoft.com/office/officeart/2018/2/layout/IconLabelList"/>
    <dgm:cxn modelId="{247197AC-CCCB-4F06-BC9F-3B4BBE41E31D}" type="presParOf" srcId="{726C96C7-4C60-43FE-AA3E-94732E35A022}" destId="{95663F44-ECB1-4DF2-82E9-A859119E184A}" srcOrd="0" destOrd="0" presId="urn:microsoft.com/office/officeart/2018/2/layout/IconLabelList"/>
    <dgm:cxn modelId="{475B9DED-8F28-4009-9721-481B131E057D}" type="presParOf" srcId="{726C96C7-4C60-43FE-AA3E-94732E35A022}" destId="{7C702C36-BC06-4AA8-991A-12A844E68F5F}" srcOrd="1" destOrd="0" presId="urn:microsoft.com/office/officeart/2018/2/layout/IconLabelList"/>
    <dgm:cxn modelId="{D1CCCC60-84C0-4128-B0AB-BC26906FDB5D}" type="presParOf" srcId="{726C96C7-4C60-43FE-AA3E-94732E35A022}" destId="{79629344-FE95-4A51-8217-4BF675055FB4}" srcOrd="2" destOrd="0" presId="urn:microsoft.com/office/officeart/2018/2/layout/IconLabelList"/>
    <dgm:cxn modelId="{740AC4A4-508D-41A1-9BFE-45BA4FDD4F7F}" type="presParOf" srcId="{B112BBC1-848C-4076-B927-46A8D682E2F8}" destId="{F80A0372-607C-4B9E-BE2D-595F1F66AF67}" srcOrd="3" destOrd="0" presId="urn:microsoft.com/office/officeart/2018/2/layout/IconLabelList"/>
    <dgm:cxn modelId="{970FD0A7-2A58-4620-8B6B-CE22C87B3BF4}" type="presParOf" srcId="{B112BBC1-848C-4076-B927-46A8D682E2F8}" destId="{D12F98B8-3541-416C-A172-A89037F3FBAE}" srcOrd="4" destOrd="0" presId="urn:microsoft.com/office/officeart/2018/2/layout/IconLabelList"/>
    <dgm:cxn modelId="{4F302C94-A270-4CAA-B719-644698E0F0A8}" type="presParOf" srcId="{D12F98B8-3541-416C-A172-A89037F3FBAE}" destId="{903E07A2-6AAF-41AE-8DAD-8F1A88434D50}" srcOrd="0" destOrd="0" presId="urn:microsoft.com/office/officeart/2018/2/layout/IconLabelList"/>
    <dgm:cxn modelId="{4A849376-0492-4F9F-9009-7A9C2B16F34E}" type="presParOf" srcId="{D12F98B8-3541-416C-A172-A89037F3FBAE}" destId="{4993197B-0B40-4F09-AE38-3F50DA7D9C60}" srcOrd="1" destOrd="0" presId="urn:microsoft.com/office/officeart/2018/2/layout/IconLabelList"/>
    <dgm:cxn modelId="{104940E2-1D38-4E09-AADC-ED2D3E40E285}" type="presParOf" srcId="{D12F98B8-3541-416C-A172-A89037F3FBAE}" destId="{98D5C420-68C9-45E6-87FA-FFB7234A6460}" srcOrd="2" destOrd="0" presId="urn:microsoft.com/office/officeart/2018/2/layout/IconLabelList"/>
    <dgm:cxn modelId="{EDD35F59-AC5D-4CD9-9AE5-63092FA731C9}" type="presParOf" srcId="{B112BBC1-848C-4076-B927-46A8D682E2F8}" destId="{B4ADF430-CC50-4EED-B609-F0477A807EDE}" srcOrd="5" destOrd="0" presId="urn:microsoft.com/office/officeart/2018/2/layout/IconLabelList"/>
    <dgm:cxn modelId="{B46C173C-29E8-4401-809A-42E12F56823D}" type="presParOf" srcId="{B112BBC1-848C-4076-B927-46A8D682E2F8}" destId="{613EBB0F-624D-4C9E-B66F-BADBBC37E419}" srcOrd="6" destOrd="0" presId="urn:microsoft.com/office/officeart/2018/2/layout/IconLabelList"/>
    <dgm:cxn modelId="{68A2C84D-B0BD-4A15-99A2-353BABF03965}" type="presParOf" srcId="{613EBB0F-624D-4C9E-B66F-BADBBC37E419}" destId="{A92CF34D-A34A-4002-A772-9126FE0AEB9B}" srcOrd="0" destOrd="0" presId="urn:microsoft.com/office/officeart/2018/2/layout/IconLabelList"/>
    <dgm:cxn modelId="{908CE80F-6706-483E-81EF-DE63E33A9149}" type="presParOf" srcId="{613EBB0F-624D-4C9E-B66F-BADBBC37E419}" destId="{34B348D5-898A-445D-BED9-0A6A0AC65E6F}" srcOrd="1" destOrd="0" presId="urn:microsoft.com/office/officeart/2018/2/layout/IconLabelList"/>
    <dgm:cxn modelId="{BC9BBB2E-77ED-40EC-B576-32C58809FA01}" type="presParOf" srcId="{613EBB0F-624D-4C9E-B66F-BADBBC37E419}" destId="{37411DC7-565C-4574-B353-C3C0F84EC6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F8379E-85C2-4231-ADB5-766C5E305838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43E8CD-55AE-42ED-AFEC-500828958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Utilized ResNet50 with additional layers.</a:t>
          </a:r>
          <a:endParaRPr lang="en-US" dirty="0"/>
        </a:p>
      </dgm:t>
    </dgm:pt>
    <dgm:pt modelId="{A48AE4C9-290D-4318-BD51-B43740C2E783}" type="parTrans" cxnId="{6184CC84-DEB2-40CB-8987-72E9689BF0D4}">
      <dgm:prSet/>
      <dgm:spPr/>
      <dgm:t>
        <a:bodyPr/>
        <a:lstStyle/>
        <a:p>
          <a:endParaRPr lang="en-US"/>
        </a:p>
      </dgm:t>
    </dgm:pt>
    <dgm:pt modelId="{CF22867A-72E6-4BA5-8CEF-CA110F4615CF}" type="sibTrans" cxnId="{6184CC84-DEB2-40CB-8987-72E9689BF0D4}">
      <dgm:prSet/>
      <dgm:spPr/>
      <dgm:t>
        <a:bodyPr/>
        <a:lstStyle/>
        <a:p>
          <a:endParaRPr lang="en-US"/>
        </a:p>
      </dgm:t>
    </dgm:pt>
    <dgm:pt modelId="{500CD982-C57F-41DC-B1CD-CA40D10D63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 test validation split: 80% training, 10% testing, 10% validation.</a:t>
          </a:r>
          <a:endParaRPr lang="en-US" dirty="0"/>
        </a:p>
      </dgm:t>
    </dgm:pt>
    <dgm:pt modelId="{58423606-F86D-4D95-828A-FD872CD37EEC}" type="parTrans" cxnId="{9644399F-035F-4DB3-99FA-30DB24885F2F}">
      <dgm:prSet/>
      <dgm:spPr/>
      <dgm:t>
        <a:bodyPr/>
        <a:lstStyle/>
        <a:p>
          <a:endParaRPr lang="en-US"/>
        </a:p>
      </dgm:t>
    </dgm:pt>
    <dgm:pt modelId="{237D6D17-64C8-4206-879A-1ABD408B595A}" type="sibTrans" cxnId="{9644399F-035F-4DB3-99FA-30DB24885F2F}">
      <dgm:prSet/>
      <dgm:spPr/>
      <dgm:t>
        <a:bodyPr/>
        <a:lstStyle/>
        <a:p>
          <a:endParaRPr lang="en-US"/>
        </a:p>
      </dgm:t>
    </dgm:pt>
    <dgm:pt modelId="{FB17C031-B3D0-4689-8816-E9FCE8EEF7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Achieved accuracy of </a:t>
          </a:r>
          <a:r>
            <a:rPr lang="en-US" b="0" i="1" dirty="0"/>
            <a:t>93%</a:t>
          </a:r>
          <a:endParaRPr lang="en-US" dirty="0"/>
        </a:p>
      </dgm:t>
    </dgm:pt>
    <dgm:pt modelId="{1198BFFD-85F8-4196-86B3-5C44EFA84297}" type="parTrans" cxnId="{C5077C5E-BA55-4158-9211-C188657B591E}">
      <dgm:prSet/>
      <dgm:spPr/>
      <dgm:t>
        <a:bodyPr/>
        <a:lstStyle/>
        <a:p>
          <a:endParaRPr lang="en-US"/>
        </a:p>
      </dgm:t>
    </dgm:pt>
    <dgm:pt modelId="{9988D5CE-1BFB-4B96-8817-078A935379C9}" type="sibTrans" cxnId="{C5077C5E-BA55-4158-9211-C188657B591E}">
      <dgm:prSet/>
      <dgm:spPr/>
      <dgm:t>
        <a:bodyPr/>
        <a:lstStyle/>
        <a:p>
          <a:endParaRPr lang="en-US"/>
        </a:p>
      </dgm:t>
    </dgm:pt>
    <dgm:pt modelId="{75D4E4EA-B456-4EC3-9DC6-6AEBFE66F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Training conducted on Linux Ubuntu with GPU acceleration.</a:t>
          </a:r>
          <a:endParaRPr lang="en-US" dirty="0"/>
        </a:p>
      </dgm:t>
    </dgm:pt>
    <dgm:pt modelId="{7A60621F-4A89-4057-9451-429C02C01588}" type="parTrans" cxnId="{15D5E761-FCE1-4A44-9D65-218E525CF0AB}">
      <dgm:prSet/>
      <dgm:spPr/>
      <dgm:t>
        <a:bodyPr/>
        <a:lstStyle/>
        <a:p>
          <a:endParaRPr lang="en-US"/>
        </a:p>
      </dgm:t>
    </dgm:pt>
    <dgm:pt modelId="{88A5CC7E-CB64-4A87-9DD8-04D81CD96A64}" type="sibTrans" cxnId="{15D5E761-FCE1-4A44-9D65-218E525CF0AB}">
      <dgm:prSet/>
      <dgm:spPr/>
      <dgm:t>
        <a:bodyPr/>
        <a:lstStyle/>
        <a:p>
          <a:endParaRPr lang="en-US"/>
        </a:p>
      </dgm:t>
    </dgm:pt>
    <dgm:pt modelId="{B112BBC1-848C-4076-B927-46A8D682E2F8}" type="pres">
      <dgm:prSet presAssocID="{10F8379E-85C2-4231-ADB5-766C5E305838}" presName="root" presStyleCnt="0">
        <dgm:presLayoutVars>
          <dgm:dir/>
          <dgm:resizeHandles val="exact"/>
        </dgm:presLayoutVars>
      </dgm:prSet>
      <dgm:spPr/>
    </dgm:pt>
    <dgm:pt modelId="{ACFD95BF-7BEC-42D0-B5B3-64975EFFD070}" type="pres">
      <dgm:prSet presAssocID="{1F43E8CD-55AE-42ED-AFEC-500828958C14}" presName="compNode" presStyleCnt="0"/>
      <dgm:spPr/>
    </dgm:pt>
    <dgm:pt modelId="{14A3C1E9-70F5-4E2C-96C4-19B4D9E7AE88}" type="pres">
      <dgm:prSet presAssocID="{1F43E8CD-55AE-42ED-AFEC-500828958C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9A94CFCD-2F41-4294-9171-8E05F7AB6FC7}" type="pres">
      <dgm:prSet presAssocID="{1F43E8CD-55AE-42ED-AFEC-500828958C14}" presName="spaceRect" presStyleCnt="0"/>
      <dgm:spPr/>
    </dgm:pt>
    <dgm:pt modelId="{0B8A82F7-CFBC-45CB-B3A4-C09B340974FA}" type="pres">
      <dgm:prSet presAssocID="{1F43E8CD-55AE-42ED-AFEC-500828958C14}" presName="textRect" presStyleLbl="revTx" presStyleIdx="0" presStyleCnt="4">
        <dgm:presLayoutVars>
          <dgm:chMax val="1"/>
          <dgm:chPref val="1"/>
        </dgm:presLayoutVars>
      </dgm:prSet>
      <dgm:spPr/>
    </dgm:pt>
    <dgm:pt modelId="{2D771BDE-5433-4175-B3E6-933ABFA18249}" type="pres">
      <dgm:prSet presAssocID="{CF22867A-72E6-4BA5-8CEF-CA110F4615CF}" presName="sibTrans" presStyleCnt="0"/>
      <dgm:spPr/>
    </dgm:pt>
    <dgm:pt modelId="{726C96C7-4C60-43FE-AA3E-94732E35A022}" type="pres">
      <dgm:prSet presAssocID="{500CD982-C57F-41DC-B1CD-CA40D10D6309}" presName="compNode" presStyleCnt="0"/>
      <dgm:spPr/>
    </dgm:pt>
    <dgm:pt modelId="{95663F44-ECB1-4DF2-82E9-A859119E184A}" type="pres">
      <dgm:prSet presAssocID="{500CD982-C57F-41DC-B1CD-CA40D10D63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7C702C36-BC06-4AA8-991A-12A844E68F5F}" type="pres">
      <dgm:prSet presAssocID="{500CD982-C57F-41DC-B1CD-CA40D10D6309}" presName="spaceRect" presStyleCnt="0"/>
      <dgm:spPr/>
    </dgm:pt>
    <dgm:pt modelId="{79629344-FE95-4A51-8217-4BF675055FB4}" type="pres">
      <dgm:prSet presAssocID="{500CD982-C57F-41DC-B1CD-CA40D10D6309}" presName="textRect" presStyleLbl="revTx" presStyleIdx="1" presStyleCnt="4">
        <dgm:presLayoutVars>
          <dgm:chMax val="1"/>
          <dgm:chPref val="1"/>
        </dgm:presLayoutVars>
      </dgm:prSet>
      <dgm:spPr/>
    </dgm:pt>
    <dgm:pt modelId="{F80A0372-607C-4B9E-BE2D-595F1F66AF67}" type="pres">
      <dgm:prSet presAssocID="{237D6D17-64C8-4206-879A-1ABD408B595A}" presName="sibTrans" presStyleCnt="0"/>
      <dgm:spPr/>
    </dgm:pt>
    <dgm:pt modelId="{D12F98B8-3541-416C-A172-A89037F3FBAE}" type="pres">
      <dgm:prSet presAssocID="{FB17C031-B3D0-4689-8816-E9FCE8EEF729}" presName="compNode" presStyleCnt="0"/>
      <dgm:spPr/>
    </dgm:pt>
    <dgm:pt modelId="{903E07A2-6AAF-41AE-8DAD-8F1A88434D50}" type="pres">
      <dgm:prSet presAssocID="{FB17C031-B3D0-4689-8816-E9FCE8EEF729}" presName="iconRect" presStyleLbl="node1" presStyleIdx="2" presStyleCnt="4" custLinFactX="100000" custLinFactNeighborX="141156" custLinFactNeighborY="26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93197B-0B40-4F09-AE38-3F50DA7D9C60}" type="pres">
      <dgm:prSet presAssocID="{FB17C031-B3D0-4689-8816-E9FCE8EEF729}" presName="spaceRect" presStyleCnt="0"/>
      <dgm:spPr/>
    </dgm:pt>
    <dgm:pt modelId="{98D5C420-68C9-45E6-87FA-FFB7234A6460}" type="pres">
      <dgm:prSet presAssocID="{FB17C031-B3D0-4689-8816-E9FCE8EEF729}" presName="textRect" presStyleLbl="revTx" presStyleIdx="2" presStyleCnt="4" custLinFactX="8520" custLinFactNeighborX="100000" custLinFactNeighborY="-7274">
        <dgm:presLayoutVars>
          <dgm:chMax val="1"/>
          <dgm:chPref val="1"/>
        </dgm:presLayoutVars>
      </dgm:prSet>
      <dgm:spPr/>
    </dgm:pt>
    <dgm:pt modelId="{B4ADF430-CC50-4EED-B609-F0477A807EDE}" type="pres">
      <dgm:prSet presAssocID="{9988D5CE-1BFB-4B96-8817-078A935379C9}" presName="sibTrans" presStyleCnt="0"/>
      <dgm:spPr/>
    </dgm:pt>
    <dgm:pt modelId="{613EBB0F-624D-4C9E-B66F-BADBBC37E419}" type="pres">
      <dgm:prSet presAssocID="{75D4E4EA-B456-4EC3-9DC6-6AEBFE66F746}" presName="compNode" presStyleCnt="0"/>
      <dgm:spPr/>
    </dgm:pt>
    <dgm:pt modelId="{A92CF34D-A34A-4002-A772-9126FE0AEB9B}" type="pres">
      <dgm:prSet presAssocID="{75D4E4EA-B456-4EC3-9DC6-6AEBFE66F746}" presName="iconRect" presStyleLbl="node1" presStyleIdx="3" presStyleCnt="4" custLinFactX="-100000" custLinFactNeighborX="-178569" custLinFactNeighborY="-187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B348D5-898A-445D-BED9-0A6A0AC65E6F}" type="pres">
      <dgm:prSet presAssocID="{75D4E4EA-B456-4EC3-9DC6-6AEBFE66F746}" presName="spaceRect" presStyleCnt="0"/>
      <dgm:spPr/>
    </dgm:pt>
    <dgm:pt modelId="{37411DC7-565C-4574-B353-C3C0F84EC6ED}" type="pres">
      <dgm:prSet presAssocID="{75D4E4EA-B456-4EC3-9DC6-6AEBFE66F746}" presName="textRect" presStyleLbl="revTx" presStyleIdx="3" presStyleCnt="4" custLinFactX="-23092" custLinFactNeighborX="-100000" custLinFactNeighborY="-4941">
        <dgm:presLayoutVars>
          <dgm:chMax val="1"/>
          <dgm:chPref val="1"/>
        </dgm:presLayoutVars>
      </dgm:prSet>
      <dgm:spPr/>
    </dgm:pt>
  </dgm:ptLst>
  <dgm:cxnLst>
    <dgm:cxn modelId="{43EA0B10-4069-4002-A427-1DA2D39B8B83}" type="presOf" srcId="{75D4E4EA-B456-4EC3-9DC6-6AEBFE66F746}" destId="{37411DC7-565C-4574-B353-C3C0F84EC6ED}" srcOrd="0" destOrd="0" presId="urn:microsoft.com/office/officeart/2018/2/layout/IconLabelList"/>
    <dgm:cxn modelId="{0C1EE613-3A8D-4860-902E-6689A9652E3D}" type="presOf" srcId="{10F8379E-85C2-4231-ADB5-766C5E305838}" destId="{B112BBC1-848C-4076-B927-46A8D682E2F8}" srcOrd="0" destOrd="0" presId="urn:microsoft.com/office/officeart/2018/2/layout/IconLabelList"/>
    <dgm:cxn modelId="{C5077C5E-BA55-4158-9211-C188657B591E}" srcId="{10F8379E-85C2-4231-ADB5-766C5E305838}" destId="{FB17C031-B3D0-4689-8816-E9FCE8EEF729}" srcOrd="2" destOrd="0" parTransId="{1198BFFD-85F8-4196-86B3-5C44EFA84297}" sibTransId="{9988D5CE-1BFB-4B96-8817-078A935379C9}"/>
    <dgm:cxn modelId="{15D5E761-FCE1-4A44-9D65-218E525CF0AB}" srcId="{10F8379E-85C2-4231-ADB5-766C5E305838}" destId="{75D4E4EA-B456-4EC3-9DC6-6AEBFE66F746}" srcOrd="3" destOrd="0" parTransId="{7A60621F-4A89-4057-9451-429C02C01588}" sibTransId="{88A5CC7E-CB64-4A87-9DD8-04D81CD96A64}"/>
    <dgm:cxn modelId="{A095346B-B9CE-415C-B62D-7100A0EB79F5}" type="presOf" srcId="{1F43E8CD-55AE-42ED-AFEC-500828958C14}" destId="{0B8A82F7-CFBC-45CB-B3A4-C09B340974FA}" srcOrd="0" destOrd="0" presId="urn:microsoft.com/office/officeart/2018/2/layout/IconLabelList"/>
    <dgm:cxn modelId="{F0700673-949E-419D-886C-380A3B7EC4A9}" type="presOf" srcId="{500CD982-C57F-41DC-B1CD-CA40D10D6309}" destId="{79629344-FE95-4A51-8217-4BF675055FB4}" srcOrd="0" destOrd="0" presId="urn:microsoft.com/office/officeart/2018/2/layout/IconLabelList"/>
    <dgm:cxn modelId="{720BE878-7F04-4C53-BA88-8587A8B92C06}" type="presOf" srcId="{FB17C031-B3D0-4689-8816-E9FCE8EEF729}" destId="{98D5C420-68C9-45E6-87FA-FFB7234A6460}" srcOrd="0" destOrd="0" presId="urn:microsoft.com/office/officeart/2018/2/layout/IconLabelList"/>
    <dgm:cxn modelId="{6184CC84-DEB2-40CB-8987-72E9689BF0D4}" srcId="{10F8379E-85C2-4231-ADB5-766C5E305838}" destId="{1F43E8CD-55AE-42ED-AFEC-500828958C14}" srcOrd="0" destOrd="0" parTransId="{A48AE4C9-290D-4318-BD51-B43740C2E783}" sibTransId="{CF22867A-72E6-4BA5-8CEF-CA110F4615CF}"/>
    <dgm:cxn modelId="{9644399F-035F-4DB3-99FA-30DB24885F2F}" srcId="{10F8379E-85C2-4231-ADB5-766C5E305838}" destId="{500CD982-C57F-41DC-B1CD-CA40D10D6309}" srcOrd="1" destOrd="0" parTransId="{58423606-F86D-4D95-828A-FD872CD37EEC}" sibTransId="{237D6D17-64C8-4206-879A-1ABD408B595A}"/>
    <dgm:cxn modelId="{12DB00AB-A107-401D-B48C-7E4D41423E25}" type="presParOf" srcId="{B112BBC1-848C-4076-B927-46A8D682E2F8}" destId="{ACFD95BF-7BEC-42D0-B5B3-64975EFFD070}" srcOrd="0" destOrd="0" presId="urn:microsoft.com/office/officeart/2018/2/layout/IconLabelList"/>
    <dgm:cxn modelId="{4D349C30-CAC3-493E-96A9-1B5EC7B14CBB}" type="presParOf" srcId="{ACFD95BF-7BEC-42D0-B5B3-64975EFFD070}" destId="{14A3C1E9-70F5-4E2C-96C4-19B4D9E7AE88}" srcOrd="0" destOrd="0" presId="urn:microsoft.com/office/officeart/2018/2/layout/IconLabelList"/>
    <dgm:cxn modelId="{09DAE851-74E4-4488-9441-A85D6A62C854}" type="presParOf" srcId="{ACFD95BF-7BEC-42D0-B5B3-64975EFFD070}" destId="{9A94CFCD-2F41-4294-9171-8E05F7AB6FC7}" srcOrd="1" destOrd="0" presId="urn:microsoft.com/office/officeart/2018/2/layout/IconLabelList"/>
    <dgm:cxn modelId="{2A24EF0B-811A-458A-8883-9DB7EF1A94E2}" type="presParOf" srcId="{ACFD95BF-7BEC-42D0-B5B3-64975EFFD070}" destId="{0B8A82F7-CFBC-45CB-B3A4-C09B340974FA}" srcOrd="2" destOrd="0" presId="urn:microsoft.com/office/officeart/2018/2/layout/IconLabelList"/>
    <dgm:cxn modelId="{1FAFA43B-1A08-42E8-AE2F-09F76B2F051D}" type="presParOf" srcId="{B112BBC1-848C-4076-B927-46A8D682E2F8}" destId="{2D771BDE-5433-4175-B3E6-933ABFA18249}" srcOrd="1" destOrd="0" presId="urn:microsoft.com/office/officeart/2018/2/layout/IconLabelList"/>
    <dgm:cxn modelId="{C35F82E0-815E-407A-9556-A8A0F15071AF}" type="presParOf" srcId="{B112BBC1-848C-4076-B927-46A8D682E2F8}" destId="{726C96C7-4C60-43FE-AA3E-94732E35A022}" srcOrd="2" destOrd="0" presId="urn:microsoft.com/office/officeart/2018/2/layout/IconLabelList"/>
    <dgm:cxn modelId="{247197AC-CCCB-4F06-BC9F-3B4BBE41E31D}" type="presParOf" srcId="{726C96C7-4C60-43FE-AA3E-94732E35A022}" destId="{95663F44-ECB1-4DF2-82E9-A859119E184A}" srcOrd="0" destOrd="0" presId="urn:microsoft.com/office/officeart/2018/2/layout/IconLabelList"/>
    <dgm:cxn modelId="{475B9DED-8F28-4009-9721-481B131E057D}" type="presParOf" srcId="{726C96C7-4C60-43FE-AA3E-94732E35A022}" destId="{7C702C36-BC06-4AA8-991A-12A844E68F5F}" srcOrd="1" destOrd="0" presId="urn:microsoft.com/office/officeart/2018/2/layout/IconLabelList"/>
    <dgm:cxn modelId="{D1CCCC60-84C0-4128-B0AB-BC26906FDB5D}" type="presParOf" srcId="{726C96C7-4C60-43FE-AA3E-94732E35A022}" destId="{79629344-FE95-4A51-8217-4BF675055FB4}" srcOrd="2" destOrd="0" presId="urn:microsoft.com/office/officeart/2018/2/layout/IconLabelList"/>
    <dgm:cxn modelId="{740AC4A4-508D-41A1-9BFE-45BA4FDD4F7F}" type="presParOf" srcId="{B112BBC1-848C-4076-B927-46A8D682E2F8}" destId="{F80A0372-607C-4B9E-BE2D-595F1F66AF67}" srcOrd="3" destOrd="0" presId="urn:microsoft.com/office/officeart/2018/2/layout/IconLabelList"/>
    <dgm:cxn modelId="{970FD0A7-2A58-4620-8B6B-CE22C87B3BF4}" type="presParOf" srcId="{B112BBC1-848C-4076-B927-46A8D682E2F8}" destId="{D12F98B8-3541-416C-A172-A89037F3FBAE}" srcOrd="4" destOrd="0" presId="urn:microsoft.com/office/officeart/2018/2/layout/IconLabelList"/>
    <dgm:cxn modelId="{4F302C94-A270-4CAA-B719-644698E0F0A8}" type="presParOf" srcId="{D12F98B8-3541-416C-A172-A89037F3FBAE}" destId="{903E07A2-6AAF-41AE-8DAD-8F1A88434D50}" srcOrd="0" destOrd="0" presId="urn:microsoft.com/office/officeart/2018/2/layout/IconLabelList"/>
    <dgm:cxn modelId="{4A849376-0492-4F9F-9009-7A9C2B16F34E}" type="presParOf" srcId="{D12F98B8-3541-416C-A172-A89037F3FBAE}" destId="{4993197B-0B40-4F09-AE38-3F50DA7D9C60}" srcOrd="1" destOrd="0" presId="urn:microsoft.com/office/officeart/2018/2/layout/IconLabelList"/>
    <dgm:cxn modelId="{104940E2-1D38-4E09-AADC-ED2D3E40E285}" type="presParOf" srcId="{D12F98B8-3541-416C-A172-A89037F3FBAE}" destId="{98D5C420-68C9-45E6-87FA-FFB7234A6460}" srcOrd="2" destOrd="0" presId="urn:microsoft.com/office/officeart/2018/2/layout/IconLabelList"/>
    <dgm:cxn modelId="{EDD35F59-AC5D-4CD9-9AE5-63092FA731C9}" type="presParOf" srcId="{B112BBC1-848C-4076-B927-46A8D682E2F8}" destId="{B4ADF430-CC50-4EED-B609-F0477A807EDE}" srcOrd="5" destOrd="0" presId="urn:microsoft.com/office/officeart/2018/2/layout/IconLabelList"/>
    <dgm:cxn modelId="{B46C173C-29E8-4401-809A-42E12F56823D}" type="presParOf" srcId="{B112BBC1-848C-4076-B927-46A8D682E2F8}" destId="{613EBB0F-624D-4C9E-B66F-BADBBC37E419}" srcOrd="6" destOrd="0" presId="urn:microsoft.com/office/officeart/2018/2/layout/IconLabelList"/>
    <dgm:cxn modelId="{68A2C84D-B0BD-4A15-99A2-353BABF03965}" type="presParOf" srcId="{613EBB0F-624D-4C9E-B66F-BADBBC37E419}" destId="{A92CF34D-A34A-4002-A772-9126FE0AEB9B}" srcOrd="0" destOrd="0" presId="urn:microsoft.com/office/officeart/2018/2/layout/IconLabelList"/>
    <dgm:cxn modelId="{908CE80F-6706-483E-81EF-DE63E33A9149}" type="presParOf" srcId="{613EBB0F-624D-4C9E-B66F-BADBBC37E419}" destId="{34B348D5-898A-445D-BED9-0A6A0AC65E6F}" srcOrd="1" destOrd="0" presId="urn:microsoft.com/office/officeart/2018/2/layout/IconLabelList"/>
    <dgm:cxn modelId="{BC9BBB2E-77ED-40EC-B576-32C58809FA01}" type="presParOf" srcId="{613EBB0F-624D-4C9E-B66F-BADBBC37E419}" destId="{37411DC7-565C-4574-B353-C3C0F84EC6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F8379E-85C2-4231-ADB5-766C5E305838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43E8CD-55AE-42ED-AFEC-500828958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Utilized </a:t>
          </a:r>
          <a:r>
            <a:rPr lang="en-US" b="0" i="0" dirty="0" err="1"/>
            <a:t>Densenet</a:t>
          </a:r>
          <a:endParaRPr lang="en-US" dirty="0"/>
        </a:p>
      </dgm:t>
    </dgm:pt>
    <dgm:pt modelId="{A48AE4C9-290D-4318-BD51-B43740C2E783}" type="parTrans" cxnId="{6184CC84-DEB2-40CB-8987-72E9689BF0D4}">
      <dgm:prSet/>
      <dgm:spPr/>
      <dgm:t>
        <a:bodyPr/>
        <a:lstStyle/>
        <a:p>
          <a:endParaRPr lang="en-US"/>
        </a:p>
      </dgm:t>
    </dgm:pt>
    <dgm:pt modelId="{CF22867A-72E6-4BA5-8CEF-CA110F4615CF}" type="sibTrans" cxnId="{6184CC84-DEB2-40CB-8987-72E9689BF0D4}">
      <dgm:prSet/>
      <dgm:spPr/>
      <dgm:t>
        <a:bodyPr/>
        <a:lstStyle/>
        <a:p>
          <a:endParaRPr lang="en-US"/>
        </a:p>
      </dgm:t>
    </dgm:pt>
    <dgm:pt modelId="{500CD982-C57F-41DC-B1CD-CA40D10D63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Train-test-validation split: 80% training, 10% testing, 10% validation.</a:t>
          </a:r>
          <a:endParaRPr lang="en-US" dirty="0"/>
        </a:p>
      </dgm:t>
    </dgm:pt>
    <dgm:pt modelId="{58423606-F86D-4D95-828A-FD872CD37EEC}" type="parTrans" cxnId="{9644399F-035F-4DB3-99FA-30DB24885F2F}">
      <dgm:prSet/>
      <dgm:spPr/>
      <dgm:t>
        <a:bodyPr/>
        <a:lstStyle/>
        <a:p>
          <a:endParaRPr lang="en-US"/>
        </a:p>
      </dgm:t>
    </dgm:pt>
    <dgm:pt modelId="{237D6D17-64C8-4206-879A-1ABD408B595A}" type="sibTrans" cxnId="{9644399F-035F-4DB3-99FA-30DB24885F2F}">
      <dgm:prSet/>
      <dgm:spPr/>
      <dgm:t>
        <a:bodyPr/>
        <a:lstStyle/>
        <a:p>
          <a:endParaRPr lang="en-US"/>
        </a:p>
      </dgm:t>
    </dgm:pt>
    <dgm:pt modelId="{FB17C031-B3D0-4689-8816-E9FCE8EEF7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Achieved accuracy of </a:t>
          </a:r>
          <a:r>
            <a:rPr lang="en-US" b="0" i="1" dirty="0"/>
            <a:t>98%</a:t>
          </a:r>
          <a:r>
            <a:rPr lang="en-US" b="0" i="0" dirty="0"/>
            <a:t>.</a:t>
          </a:r>
          <a:endParaRPr lang="en-US" dirty="0"/>
        </a:p>
      </dgm:t>
    </dgm:pt>
    <dgm:pt modelId="{1198BFFD-85F8-4196-86B3-5C44EFA84297}" type="parTrans" cxnId="{C5077C5E-BA55-4158-9211-C188657B591E}">
      <dgm:prSet/>
      <dgm:spPr/>
      <dgm:t>
        <a:bodyPr/>
        <a:lstStyle/>
        <a:p>
          <a:endParaRPr lang="en-US"/>
        </a:p>
      </dgm:t>
    </dgm:pt>
    <dgm:pt modelId="{9988D5CE-1BFB-4B96-8817-078A935379C9}" type="sibTrans" cxnId="{C5077C5E-BA55-4158-9211-C188657B591E}">
      <dgm:prSet/>
      <dgm:spPr/>
      <dgm:t>
        <a:bodyPr/>
        <a:lstStyle/>
        <a:p>
          <a:endParaRPr lang="en-US"/>
        </a:p>
      </dgm:t>
    </dgm:pt>
    <dgm:pt modelId="{75D4E4EA-B456-4EC3-9DC6-6AEBFE66F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Training conducted on Kaggle with GPU p100 acceleration</a:t>
          </a:r>
          <a:endParaRPr lang="en-US" dirty="0"/>
        </a:p>
      </dgm:t>
    </dgm:pt>
    <dgm:pt modelId="{7A60621F-4A89-4057-9451-429C02C01588}" type="parTrans" cxnId="{15D5E761-FCE1-4A44-9D65-218E525CF0AB}">
      <dgm:prSet/>
      <dgm:spPr/>
      <dgm:t>
        <a:bodyPr/>
        <a:lstStyle/>
        <a:p>
          <a:endParaRPr lang="en-US"/>
        </a:p>
      </dgm:t>
    </dgm:pt>
    <dgm:pt modelId="{88A5CC7E-CB64-4A87-9DD8-04D81CD96A64}" type="sibTrans" cxnId="{15D5E761-FCE1-4A44-9D65-218E525CF0AB}">
      <dgm:prSet/>
      <dgm:spPr/>
      <dgm:t>
        <a:bodyPr/>
        <a:lstStyle/>
        <a:p>
          <a:endParaRPr lang="en-US"/>
        </a:p>
      </dgm:t>
    </dgm:pt>
    <dgm:pt modelId="{B112BBC1-848C-4076-B927-46A8D682E2F8}" type="pres">
      <dgm:prSet presAssocID="{10F8379E-85C2-4231-ADB5-766C5E305838}" presName="root" presStyleCnt="0">
        <dgm:presLayoutVars>
          <dgm:dir/>
          <dgm:resizeHandles val="exact"/>
        </dgm:presLayoutVars>
      </dgm:prSet>
      <dgm:spPr/>
    </dgm:pt>
    <dgm:pt modelId="{ACFD95BF-7BEC-42D0-B5B3-64975EFFD070}" type="pres">
      <dgm:prSet presAssocID="{1F43E8CD-55AE-42ED-AFEC-500828958C14}" presName="compNode" presStyleCnt="0"/>
      <dgm:spPr/>
    </dgm:pt>
    <dgm:pt modelId="{14A3C1E9-70F5-4E2C-96C4-19B4D9E7AE88}" type="pres">
      <dgm:prSet presAssocID="{1F43E8CD-55AE-42ED-AFEC-500828958C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9A94CFCD-2F41-4294-9171-8E05F7AB6FC7}" type="pres">
      <dgm:prSet presAssocID="{1F43E8CD-55AE-42ED-AFEC-500828958C14}" presName="spaceRect" presStyleCnt="0"/>
      <dgm:spPr/>
    </dgm:pt>
    <dgm:pt modelId="{0B8A82F7-CFBC-45CB-B3A4-C09B340974FA}" type="pres">
      <dgm:prSet presAssocID="{1F43E8CD-55AE-42ED-AFEC-500828958C14}" presName="textRect" presStyleLbl="revTx" presStyleIdx="0" presStyleCnt="4">
        <dgm:presLayoutVars>
          <dgm:chMax val="1"/>
          <dgm:chPref val="1"/>
        </dgm:presLayoutVars>
      </dgm:prSet>
      <dgm:spPr/>
    </dgm:pt>
    <dgm:pt modelId="{2D771BDE-5433-4175-B3E6-933ABFA18249}" type="pres">
      <dgm:prSet presAssocID="{CF22867A-72E6-4BA5-8CEF-CA110F4615CF}" presName="sibTrans" presStyleCnt="0"/>
      <dgm:spPr/>
    </dgm:pt>
    <dgm:pt modelId="{726C96C7-4C60-43FE-AA3E-94732E35A022}" type="pres">
      <dgm:prSet presAssocID="{500CD982-C57F-41DC-B1CD-CA40D10D6309}" presName="compNode" presStyleCnt="0"/>
      <dgm:spPr/>
    </dgm:pt>
    <dgm:pt modelId="{95663F44-ECB1-4DF2-82E9-A859119E184A}" type="pres">
      <dgm:prSet presAssocID="{500CD982-C57F-41DC-B1CD-CA40D10D63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7C702C36-BC06-4AA8-991A-12A844E68F5F}" type="pres">
      <dgm:prSet presAssocID="{500CD982-C57F-41DC-B1CD-CA40D10D6309}" presName="spaceRect" presStyleCnt="0"/>
      <dgm:spPr/>
    </dgm:pt>
    <dgm:pt modelId="{79629344-FE95-4A51-8217-4BF675055FB4}" type="pres">
      <dgm:prSet presAssocID="{500CD982-C57F-41DC-B1CD-CA40D10D6309}" presName="textRect" presStyleLbl="revTx" presStyleIdx="1" presStyleCnt="4">
        <dgm:presLayoutVars>
          <dgm:chMax val="1"/>
          <dgm:chPref val="1"/>
        </dgm:presLayoutVars>
      </dgm:prSet>
      <dgm:spPr/>
    </dgm:pt>
    <dgm:pt modelId="{F80A0372-607C-4B9E-BE2D-595F1F66AF67}" type="pres">
      <dgm:prSet presAssocID="{237D6D17-64C8-4206-879A-1ABD408B595A}" presName="sibTrans" presStyleCnt="0"/>
      <dgm:spPr/>
    </dgm:pt>
    <dgm:pt modelId="{D12F98B8-3541-416C-A172-A89037F3FBAE}" type="pres">
      <dgm:prSet presAssocID="{FB17C031-B3D0-4689-8816-E9FCE8EEF729}" presName="compNode" presStyleCnt="0"/>
      <dgm:spPr/>
    </dgm:pt>
    <dgm:pt modelId="{903E07A2-6AAF-41AE-8DAD-8F1A88434D50}" type="pres">
      <dgm:prSet presAssocID="{FB17C031-B3D0-4689-8816-E9FCE8EEF729}" presName="iconRect" presStyleLbl="node1" presStyleIdx="2" presStyleCnt="4" custLinFactX="100000" custLinFactNeighborX="154186" custLinFactNeighborY="850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93197B-0B40-4F09-AE38-3F50DA7D9C60}" type="pres">
      <dgm:prSet presAssocID="{FB17C031-B3D0-4689-8816-E9FCE8EEF729}" presName="spaceRect" presStyleCnt="0"/>
      <dgm:spPr/>
    </dgm:pt>
    <dgm:pt modelId="{98D5C420-68C9-45E6-87FA-FFB7234A6460}" type="pres">
      <dgm:prSet presAssocID="{FB17C031-B3D0-4689-8816-E9FCE8EEF729}" presName="textRect" presStyleLbl="revTx" presStyleIdx="2" presStyleCnt="4" custLinFactX="16104" custLinFactNeighborX="100000" custLinFactNeighborY="11405">
        <dgm:presLayoutVars>
          <dgm:chMax val="1"/>
          <dgm:chPref val="1"/>
        </dgm:presLayoutVars>
      </dgm:prSet>
      <dgm:spPr/>
    </dgm:pt>
    <dgm:pt modelId="{B4ADF430-CC50-4EED-B609-F0477A807EDE}" type="pres">
      <dgm:prSet presAssocID="{9988D5CE-1BFB-4B96-8817-078A935379C9}" presName="sibTrans" presStyleCnt="0"/>
      <dgm:spPr/>
    </dgm:pt>
    <dgm:pt modelId="{613EBB0F-624D-4C9E-B66F-BADBBC37E419}" type="pres">
      <dgm:prSet presAssocID="{75D4E4EA-B456-4EC3-9DC6-6AEBFE66F746}" presName="compNode" presStyleCnt="0"/>
      <dgm:spPr/>
    </dgm:pt>
    <dgm:pt modelId="{A92CF34D-A34A-4002-A772-9126FE0AEB9B}" type="pres">
      <dgm:prSet presAssocID="{75D4E4EA-B456-4EC3-9DC6-6AEBFE66F746}" presName="iconRect" presStyleLbl="node1" presStyleIdx="3" presStyleCnt="4" custLinFactX="-100000" custLinFactNeighborX="-173538" custLinFactNeighborY="5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B348D5-898A-445D-BED9-0A6A0AC65E6F}" type="pres">
      <dgm:prSet presAssocID="{75D4E4EA-B456-4EC3-9DC6-6AEBFE66F746}" presName="spaceRect" presStyleCnt="0"/>
      <dgm:spPr/>
    </dgm:pt>
    <dgm:pt modelId="{37411DC7-565C-4574-B353-C3C0F84EC6ED}" type="pres">
      <dgm:prSet presAssocID="{75D4E4EA-B456-4EC3-9DC6-6AEBFE66F746}" presName="textRect" presStyleLbl="revTx" presStyleIdx="3" presStyleCnt="4" custLinFactX="-23092" custLinFactNeighborX="-100000" custLinFactNeighborY="68">
        <dgm:presLayoutVars>
          <dgm:chMax val="1"/>
          <dgm:chPref val="1"/>
        </dgm:presLayoutVars>
      </dgm:prSet>
      <dgm:spPr/>
    </dgm:pt>
  </dgm:ptLst>
  <dgm:cxnLst>
    <dgm:cxn modelId="{43EA0B10-4069-4002-A427-1DA2D39B8B83}" type="presOf" srcId="{75D4E4EA-B456-4EC3-9DC6-6AEBFE66F746}" destId="{37411DC7-565C-4574-B353-C3C0F84EC6ED}" srcOrd="0" destOrd="0" presId="urn:microsoft.com/office/officeart/2018/2/layout/IconLabelList"/>
    <dgm:cxn modelId="{0C1EE613-3A8D-4860-902E-6689A9652E3D}" type="presOf" srcId="{10F8379E-85C2-4231-ADB5-766C5E305838}" destId="{B112BBC1-848C-4076-B927-46A8D682E2F8}" srcOrd="0" destOrd="0" presId="urn:microsoft.com/office/officeart/2018/2/layout/IconLabelList"/>
    <dgm:cxn modelId="{C5077C5E-BA55-4158-9211-C188657B591E}" srcId="{10F8379E-85C2-4231-ADB5-766C5E305838}" destId="{FB17C031-B3D0-4689-8816-E9FCE8EEF729}" srcOrd="2" destOrd="0" parTransId="{1198BFFD-85F8-4196-86B3-5C44EFA84297}" sibTransId="{9988D5CE-1BFB-4B96-8817-078A935379C9}"/>
    <dgm:cxn modelId="{15D5E761-FCE1-4A44-9D65-218E525CF0AB}" srcId="{10F8379E-85C2-4231-ADB5-766C5E305838}" destId="{75D4E4EA-B456-4EC3-9DC6-6AEBFE66F746}" srcOrd="3" destOrd="0" parTransId="{7A60621F-4A89-4057-9451-429C02C01588}" sibTransId="{88A5CC7E-CB64-4A87-9DD8-04D81CD96A64}"/>
    <dgm:cxn modelId="{A095346B-B9CE-415C-B62D-7100A0EB79F5}" type="presOf" srcId="{1F43E8CD-55AE-42ED-AFEC-500828958C14}" destId="{0B8A82F7-CFBC-45CB-B3A4-C09B340974FA}" srcOrd="0" destOrd="0" presId="urn:microsoft.com/office/officeart/2018/2/layout/IconLabelList"/>
    <dgm:cxn modelId="{F0700673-949E-419D-886C-380A3B7EC4A9}" type="presOf" srcId="{500CD982-C57F-41DC-B1CD-CA40D10D6309}" destId="{79629344-FE95-4A51-8217-4BF675055FB4}" srcOrd="0" destOrd="0" presId="urn:microsoft.com/office/officeart/2018/2/layout/IconLabelList"/>
    <dgm:cxn modelId="{720BE878-7F04-4C53-BA88-8587A8B92C06}" type="presOf" srcId="{FB17C031-B3D0-4689-8816-E9FCE8EEF729}" destId="{98D5C420-68C9-45E6-87FA-FFB7234A6460}" srcOrd="0" destOrd="0" presId="urn:microsoft.com/office/officeart/2018/2/layout/IconLabelList"/>
    <dgm:cxn modelId="{6184CC84-DEB2-40CB-8987-72E9689BF0D4}" srcId="{10F8379E-85C2-4231-ADB5-766C5E305838}" destId="{1F43E8CD-55AE-42ED-AFEC-500828958C14}" srcOrd="0" destOrd="0" parTransId="{A48AE4C9-290D-4318-BD51-B43740C2E783}" sibTransId="{CF22867A-72E6-4BA5-8CEF-CA110F4615CF}"/>
    <dgm:cxn modelId="{9644399F-035F-4DB3-99FA-30DB24885F2F}" srcId="{10F8379E-85C2-4231-ADB5-766C5E305838}" destId="{500CD982-C57F-41DC-B1CD-CA40D10D6309}" srcOrd="1" destOrd="0" parTransId="{58423606-F86D-4D95-828A-FD872CD37EEC}" sibTransId="{237D6D17-64C8-4206-879A-1ABD408B595A}"/>
    <dgm:cxn modelId="{12DB00AB-A107-401D-B48C-7E4D41423E25}" type="presParOf" srcId="{B112BBC1-848C-4076-B927-46A8D682E2F8}" destId="{ACFD95BF-7BEC-42D0-B5B3-64975EFFD070}" srcOrd="0" destOrd="0" presId="urn:microsoft.com/office/officeart/2018/2/layout/IconLabelList"/>
    <dgm:cxn modelId="{4D349C30-CAC3-493E-96A9-1B5EC7B14CBB}" type="presParOf" srcId="{ACFD95BF-7BEC-42D0-B5B3-64975EFFD070}" destId="{14A3C1E9-70F5-4E2C-96C4-19B4D9E7AE88}" srcOrd="0" destOrd="0" presId="urn:microsoft.com/office/officeart/2018/2/layout/IconLabelList"/>
    <dgm:cxn modelId="{09DAE851-74E4-4488-9441-A85D6A62C854}" type="presParOf" srcId="{ACFD95BF-7BEC-42D0-B5B3-64975EFFD070}" destId="{9A94CFCD-2F41-4294-9171-8E05F7AB6FC7}" srcOrd="1" destOrd="0" presId="urn:microsoft.com/office/officeart/2018/2/layout/IconLabelList"/>
    <dgm:cxn modelId="{2A24EF0B-811A-458A-8883-9DB7EF1A94E2}" type="presParOf" srcId="{ACFD95BF-7BEC-42D0-B5B3-64975EFFD070}" destId="{0B8A82F7-CFBC-45CB-B3A4-C09B340974FA}" srcOrd="2" destOrd="0" presId="urn:microsoft.com/office/officeart/2018/2/layout/IconLabelList"/>
    <dgm:cxn modelId="{1FAFA43B-1A08-42E8-AE2F-09F76B2F051D}" type="presParOf" srcId="{B112BBC1-848C-4076-B927-46A8D682E2F8}" destId="{2D771BDE-5433-4175-B3E6-933ABFA18249}" srcOrd="1" destOrd="0" presId="urn:microsoft.com/office/officeart/2018/2/layout/IconLabelList"/>
    <dgm:cxn modelId="{C35F82E0-815E-407A-9556-A8A0F15071AF}" type="presParOf" srcId="{B112BBC1-848C-4076-B927-46A8D682E2F8}" destId="{726C96C7-4C60-43FE-AA3E-94732E35A022}" srcOrd="2" destOrd="0" presId="urn:microsoft.com/office/officeart/2018/2/layout/IconLabelList"/>
    <dgm:cxn modelId="{247197AC-CCCB-4F06-BC9F-3B4BBE41E31D}" type="presParOf" srcId="{726C96C7-4C60-43FE-AA3E-94732E35A022}" destId="{95663F44-ECB1-4DF2-82E9-A859119E184A}" srcOrd="0" destOrd="0" presId="urn:microsoft.com/office/officeart/2018/2/layout/IconLabelList"/>
    <dgm:cxn modelId="{475B9DED-8F28-4009-9721-481B131E057D}" type="presParOf" srcId="{726C96C7-4C60-43FE-AA3E-94732E35A022}" destId="{7C702C36-BC06-4AA8-991A-12A844E68F5F}" srcOrd="1" destOrd="0" presId="urn:microsoft.com/office/officeart/2018/2/layout/IconLabelList"/>
    <dgm:cxn modelId="{D1CCCC60-84C0-4128-B0AB-BC26906FDB5D}" type="presParOf" srcId="{726C96C7-4C60-43FE-AA3E-94732E35A022}" destId="{79629344-FE95-4A51-8217-4BF675055FB4}" srcOrd="2" destOrd="0" presId="urn:microsoft.com/office/officeart/2018/2/layout/IconLabelList"/>
    <dgm:cxn modelId="{740AC4A4-508D-41A1-9BFE-45BA4FDD4F7F}" type="presParOf" srcId="{B112BBC1-848C-4076-B927-46A8D682E2F8}" destId="{F80A0372-607C-4B9E-BE2D-595F1F66AF67}" srcOrd="3" destOrd="0" presId="urn:microsoft.com/office/officeart/2018/2/layout/IconLabelList"/>
    <dgm:cxn modelId="{970FD0A7-2A58-4620-8B6B-CE22C87B3BF4}" type="presParOf" srcId="{B112BBC1-848C-4076-B927-46A8D682E2F8}" destId="{D12F98B8-3541-416C-A172-A89037F3FBAE}" srcOrd="4" destOrd="0" presId="urn:microsoft.com/office/officeart/2018/2/layout/IconLabelList"/>
    <dgm:cxn modelId="{4F302C94-A270-4CAA-B719-644698E0F0A8}" type="presParOf" srcId="{D12F98B8-3541-416C-A172-A89037F3FBAE}" destId="{903E07A2-6AAF-41AE-8DAD-8F1A88434D50}" srcOrd="0" destOrd="0" presId="urn:microsoft.com/office/officeart/2018/2/layout/IconLabelList"/>
    <dgm:cxn modelId="{4A849376-0492-4F9F-9009-7A9C2B16F34E}" type="presParOf" srcId="{D12F98B8-3541-416C-A172-A89037F3FBAE}" destId="{4993197B-0B40-4F09-AE38-3F50DA7D9C60}" srcOrd="1" destOrd="0" presId="urn:microsoft.com/office/officeart/2018/2/layout/IconLabelList"/>
    <dgm:cxn modelId="{104940E2-1D38-4E09-AADC-ED2D3E40E285}" type="presParOf" srcId="{D12F98B8-3541-416C-A172-A89037F3FBAE}" destId="{98D5C420-68C9-45E6-87FA-FFB7234A6460}" srcOrd="2" destOrd="0" presId="urn:microsoft.com/office/officeart/2018/2/layout/IconLabelList"/>
    <dgm:cxn modelId="{EDD35F59-AC5D-4CD9-9AE5-63092FA731C9}" type="presParOf" srcId="{B112BBC1-848C-4076-B927-46A8D682E2F8}" destId="{B4ADF430-CC50-4EED-B609-F0477A807EDE}" srcOrd="5" destOrd="0" presId="urn:microsoft.com/office/officeart/2018/2/layout/IconLabelList"/>
    <dgm:cxn modelId="{B46C173C-29E8-4401-809A-42E12F56823D}" type="presParOf" srcId="{B112BBC1-848C-4076-B927-46A8D682E2F8}" destId="{613EBB0F-624D-4C9E-B66F-BADBBC37E419}" srcOrd="6" destOrd="0" presId="urn:microsoft.com/office/officeart/2018/2/layout/IconLabelList"/>
    <dgm:cxn modelId="{68A2C84D-B0BD-4A15-99A2-353BABF03965}" type="presParOf" srcId="{613EBB0F-624D-4C9E-B66F-BADBBC37E419}" destId="{A92CF34D-A34A-4002-A772-9126FE0AEB9B}" srcOrd="0" destOrd="0" presId="urn:microsoft.com/office/officeart/2018/2/layout/IconLabelList"/>
    <dgm:cxn modelId="{908CE80F-6706-483E-81EF-DE63E33A9149}" type="presParOf" srcId="{613EBB0F-624D-4C9E-B66F-BADBBC37E419}" destId="{34B348D5-898A-445D-BED9-0A6A0AC65E6F}" srcOrd="1" destOrd="0" presId="urn:microsoft.com/office/officeart/2018/2/layout/IconLabelList"/>
    <dgm:cxn modelId="{BC9BBB2E-77ED-40EC-B576-32C58809FA01}" type="presParOf" srcId="{613EBB0F-624D-4C9E-B66F-BADBBC37E419}" destId="{37411DC7-565C-4574-B353-C3C0F84EC6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E198F-C569-4EAB-868E-D0F1F14B2409}">
      <dsp:nvSpPr>
        <dsp:cNvPr id="0" name=""/>
        <dsp:cNvSpPr/>
      </dsp:nvSpPr>
      <dsp:spPr>
        <a:xfrm>
          <a:off x="0" y="574178"/>
          <a:ext cx="3166070" cy="1899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extraction methods: Local Binary Patterns (LBP), Discrete Cosine Transform (DCT), Discrete Wavelet Transform (DWT).</a:t>
          </a:r>
        </a:p>
      </dsp:txBody>
      <dsp:txXfrm>
        <a:off x="0" y="574178"/>
        <a:ext cx="3166070" cy="1899642"/>
      </dsp:txXfrm>
    </dsp:sp>
    <dsp:sp modelId="{4DE513AD-231D-4779-81CE-48376F616F9A}">
      <dsp:nvSpPr>
        <dsp:cNvPr id="0" name=""/>
        <dsp:cNvSpPr/>
      </dsp:nvSpPr>
      <dsp:spPr>
        <a:xfrm>
          <a:off x="3482677" y="574178"/>
          <a:ext cx="3166070" cy="1899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Extraction: LBP encodes texture information, while DCT or DWT captures frequency components or sub-bands.</a:t>
          </a:r>
        </a:p>
      </dsp:txBody>
      <dsp:txXfrm>
        <a:off x="3482677" y="574178"/>
        <a:ext cx="3166070" cy="1899642"/>
      </dsp:txXfrm>
    </dsp:sp>
    <dsp:sp modelId="{373D102A-EB2C-433D-A475-CB8503D7839A}">
      <dsp:nvSpPr>
        <dsp:cNvPr id="0" name=""/>
        <dsp:cNvSpPr/>
      </dsp:nvSpPr>
      <dsp:spPr>
        <a:xfrm>
          <a:off x="6965354" y="574178"/>
          <a:ext cx="3166070" cy="1899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Classifiers such as SVM , Random Forest or Decision Tree.</a:t>
          </a:r>
        </a:p>
      </dsp:txBody>
      <dsp:txXfrm>
        <a:off x="6965354" y="574178"/>
        <a:ext cx="3166070" cy="1899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26593-E83D-4D70-95E4-7A4CCC16B910}">
      <dsp:nvSpPr>
        <dsp:cNvPr id="0" name=""/>
        <dsp:cNvSpPr/>
      </dsp:nvSpPr>
      <dsp:spPr>
        <a:xfrm>
          <a:off x="448926" y="2101623"/>
          <a:ext cx="940251" cy="9402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013C8-D303-4CD9-B15C-C920A640BF5A}">
      <dsp:nvSpPr>
        <dsp:cNvPr id="0" name=""/>
        <dsp:cNvSpPr/>
      </dsp:nvSpPr>
      <dsp:spPr>
        <a:xfrm>
          <a:off x="646379" y="2299076"/>
          <a:ext cx="545345" cy="545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BACE4-3235-460C-9228-46CEA0808687}">
      <dsp:nvSpPr>
        <dsp:cNvPr id="0" name=""/>
        <dsp:cNvSpPr/>
      </dsp:nvSpPr>
      <dsp:spPr>
        <a:xfrm>
          <a:off x="1590660" y="2101623"/>
          <a:ext cx="2216306" cy="94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Success depends on diverse and well-labeled datasets.</a:t>
          </a:r>
        </a:p>
      </dsp:txBody>
      <dsp:txXfrm>
        <a:off x="1590660" y="2101623"/>
        <a:ext cx="2216306" cy="940251"/>
      </dsp:txXfrm>
    </dsp:sp>
    <dsp:sp modelId="{C4E660AD-2A76-4A5B-850B-2AD4F57953A7}">
      <dsp:nvSpPr>
        <dsp:cNvPr id="0" name=""/>
        <dsp:cNvSpPr/>
      </dsp:nvSpPr>
      <dsp:spPr>
        <a:xfrm>
          <a:off x="4193141" y="2101623"/>
          <a:ext cx="940251" cy="9402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79BC8-14AE-4AE4-82B6-1B23949967CB}">
      <dsp:nvSpPr>
        <dsp:cNvPr id="0" name=""/>
        <dsp:cNvSpPr/>
      </dsp:nvSpPr>
      <dsp:spPr>
        <a:xfrm>
          <a:off x="4390594" y="2299076"/>
          <a:ext cx="545345" cy="545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7008E-7B91-45D8-9E8B-B2FE5967985B}">
      <dsp:nvSpPr>
        <dsp:cNvPr id="0" name=""/>
        <dsp:cNvSpPr/>
      </dsp:nvSpPr>
      <dsp:spPr>
        <a:xfrm>
          <a:off x="5334875" y="2101623"/>
          <a:ext cx="2216306" cy="94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Datasets should cover variations in size, rotation, scaling, and content.</a:t>
          </a:r>
        </a:p>
      </dsp:txBody>
      <dsp:txXfrm>
        <a:off x="5334875" y="2101623"/>
        <a:ext cx="2216306" cy="940251"/>
      </dsp:txXfrm>
    </dsp:sp>
    <dsp:sp modelId="{417C12B9-C225-4809-B6EE-8D8EDBA24E36}">
      <dsp:nvSpPr>
        <dsp:cNvPr id="0" name=""/>
        <dsp:cNvSpPr/>
      </dsp:nvSpPr>
      <dsp:spPr>
        <a:xfrm>
          <a:off x="7937356" y="2101623"/>
          <a:ext cx="940251" cy="9402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65927-3EC0-4F29-837E-3048D3CD240D}">
      <dsp:nvSpPr>
        <dsp:cNvPr id="0" name=""/>
        <dsp:cNvSpPr/>
      </dsp:nvSpPr>
      <dsp:spPr>
        <a:xfrm>
          <a:off x="8134809" y="2299076"/>
          <a:ext cx="545345" cy="545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54FC9-7561-48BA-B413-43E3A3F13C48}">
      <dsp:nvSpPr>
        <dsp:cNvPr id="0" name=""/>
        <dsp:cNvSpPr/>
      </dsp:nvSpPr>
      <dsp:spPr>
        <a:xfrm>
          <a:off x="9079090" y="2101623"/>
          <a:ext cx="2216306" cy="940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augmentation techniques (e.g., random cropping, flipping, rotation) enhance model robustness and generalization.</a:t>
          </a:r>
        </a:p>
      </dsp:txBody>
      <dsp:txXfrm>
        <a:off x="9079090" y="2101623"/>
        <a:ext cx="2216306" cy="9402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3C1E9-70F5-4E2C-96C4-19B4D9E7AE88}">
      <dsp:nvSpPr>
        <dsp:cNvPr id="0" name=""/>
        <dsp:cNvSpPr/>
      </dsp:nvSpPr>
      <dsp:spPr>
        <a:xfrm>
          <a:off x="970752" y="616779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A82F7-CFBC-45CB-B3A4-C09B340974FA}">
      <dsp:nvSpPr>
        <dsp:cNvPr id="0" name=""/>
        <dsp:cNvSpPr/>
      </dsp:nvSpPr>
      <dsp:spPr>
        <a:xfrm>
          <a:off x="404154" y="1834768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Utilized InceptionV3 with additional layers.</a:t>
          </a:r>
          <a:endParaRPr lang="en-US" sz="1300" kern="1200" dirty="0"/>
        </a:p>
      </dsp:txBody>
      <dsp:txXfrm>
        <a:off x="404154" y="1834768"/>
        <a:ext cx="2060357" cy="720000"/>
      </dsp:txXfrm>
    </dsp:sp>
    <dsp:sp modelId="{95663F44-ECB1-4DF2-82E9-A859119E184A}">
      <dsp:nvSpPr>
        <dsp:cNvPr id="0" name=""/>
        <dsp:cNvSpPr/>
      </dsp:nvSpPr>
      <dsp:spPr>
        <a:xfrm>
          <a:off x="3391672" y="616779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9344-FE95-4A51-8217-4BF675055FB4}">
      <dsp:nvSpPr>
        <dsp:cNvPr id="0" name=""/>
        <dsp:cNvSpPr/>
      </dsp:nvSpPr>
      <dsp:spPr>
        <a:xfrm>
          <a:off x="2825074" y="1834768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Train-test-validation split: 80% training, 10% testing, 10% validation.</a:t>
          </a:r>
          <a:endParaRPr lang="en-US" sz="1300" kern="1200" dirty="0"/>
        </a:p>
      </dsp:txBody>
      <dsp:txXfrm>
        <a:off x="2825074" y="1834768"/>
        <a:ext cx="2060357" cy="720000"/>
      </dsp:txXfrm>
    </dsp:sp>
    <dsp:sp modelId="{903E07A2-6AAF-41AE-8DAD-8F1A88434D50}">
      <dsp:nvSpPr>
        <dsp:cNvPr id="0" name=""/>
        <dsp:cNvSpPr/>
      </dsp:nvSpPr>
      <dsp:spPr>
        <a:xfrm>
          <a:off x="8169304" y="695625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5C420-68C9-45E6-87FA-FFB7234A6460}">
      <dsp:nvSpPr>
        <dsp:cNvPr id="0" name=""/>
        <dsp:cNvSpPr/>
      </dsp:nvSpPr>
      <dsp:spPr>
        <a:xfrm>
          <a:off x="7638150" y="191688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Achieved accuracy of </a:t>
          </a:r>
          <a:r>
            <a:rPr lang="en-US" sz="1300" b="0" i="1" kern="1200" dirty="0"/>
            <a:t>90%</a:t>
          </a:r>
          <a:r>
            <a:rPr lang="en-US" sz="1300" b="0" i="0" kern="1200" dirty="0"/>
            <a:t>.</a:t>
          </a:r>
          <a:endParaRPr lang="en-US" sz="1300" kern="1200" dirty="0"/>
        </a:p>
      </dsp:txBody>
      <dsp:txXfrm>
        <a:off x="7638150" y="1916884"/>
        <a:ext cx="2060357" cy="720000"/>
      </dsp:txXfrm>
    </dsp:sp>
    <dsp:sp modelId="{A92CF34D-A34A-4002-A772-9126FE0AEB9B}">
      <dsp:nvSpPr>
        <dsp:cNvPr id="0" name=""/>
        <dsp:cNvSpPr/>
      </dsp:nvSpPr>
      <dsp:spPr>
        <a:xfrm>
          <a:off x="5697374" y="617270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11DC7-565C-4574-B353-C3C0F84EC6ED}">
      <dsp:nvSpPr>
        <dsp:cNvPr id="0" name=""/>
        <dsp:cNvSpPr/>
      </dsp:nvSpPr>
      <dsp:spPr>
        <a:xfrm>
          <a:off x="5130778" y="1835258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Training conducted on Linux Ubuntu with GPU acceleration.</a:t>
          </a:r>
          <a:endParaRPr lang="en-US" sz="1300" kern="1200" dirty="0"/>
        </a:p>
      </dsp:txBody>
      <dsp:txXfrm>
        <a:off x="5130778" y="1835258"/>
        <a:ext cx="206035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3C1E9-70F5-4E2C-96C4-19B4D9E7AE88}">
      <dsp:nvSpPr>
        <dsp:cNvPr id="0" name=""/>
        <dsp:cNvSpPr/>
      </dsp:nvSpPr>
      <dsp:spPr>
        <a:xfrm>
          <a:off x="1873059" y="426979"/>
          <a:ext cx="956137" cy="956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A82F7-CFBC-45CB-B3A4-C09B340974FA}">
      <dsp:nvSpPr>
        <dsp:cNvPr id="0" name=""/>
        <dsp:cNvSpPr/>
      </dsp:nvSpPr>
      <dsp:spPr>
        <a:xfrm>
          <a:off x="1288753" y="1679019"/>
          <a:ext cx="2124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Utilized ResNet50 with additional layers.</a:t>
          </a:r>
          <a:endParaRPr lang="en-US" sz="1300" kern="1200" dirty="0"/>
        </a:p>
      </dsp:txBody>
      <dsp:txXfrm>
        <a:off x="1288753" y="1679019"/>
        <a:ext cx="2124750" cy="720000"/>
      </dsp:txXfrm>
    </dsp:sp>
    <dsp:sp modelId="{95663F44-ECB1-4DF2-82E9-A859119E184A}">
      <dsp:nvSpPr>
        <dsp:cNvPr id="0" name=""/>
        <dsp:cNvSpPr/>
      </dsp:nvSpPr>
      <dsp:spPr>
        <a:xfrm>
          <a:off x="4369640" y="426979"/>
          <a:ext cx="956137" cy="956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9344-FE95-4A51-8217-4BF675055FB4}">
      <dsp:nvSpPr>
        <dsp:cNvPr id="0" name=""/>
        <dsp:cNvSpPr/>
      </dsp:nvSpPr>
      <dsp:spPr>
        <a:xfrm>
          <a:off x="3785334" y="1679019"/>
          <a:ext cx="2124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Train test validation split: 80% training, 10% testing, 10% validation.</a:t>
          </a:r>
          <a:endParaRPr lang="en-US" sz="1300" kern="1200" dirty="0"/>
        </a:p>
      </dsp:txBody>
      <dsp:txXfrm>
        <a:off x="3785334" y="1679019"/>
        <a:ext cx="2124750" cy="720000"/>
      </dsp:txXfrm>
    </dsp:sp>
    <dsp:sp modelId="{903E07A2-6AAF-41AE-8DAD-8F1A88434D50}">
      <dsp:nvSpPr>
        <dsp:cNvPr id="0" name=""/>
        <dsp:cNvSpPr/>
      </dsp:nvSpPr>
      <dsp:spPr>
        <a:xfrm>
          <a:off x="9172004" y="429484"/>
          <a:ext cx="956137" cy="956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5C420-68C9-45E6-87FA-FFB7234A6460}">
      <dsp:nvSpPr>
        <dsp:cNvPr id="0" name=""/>
        <dsp:cNvSpPr/>
      </dsp:nvSpPr>
      <dsp:spPr>
        <a:xfrm>
          <a:off x="8587694" y="1626646"/>
          <a:ext cx="2124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Achieved accuracy of </a:t>
          </a:r>
          <a:r>
            <a:rPr lang="en-US" sz="1300" b="0" i="1" kern="1200" dirty="0"/>
            <a:t>93%</a:t>
          </a:r>
          <a:endParaRPr lang="en-US" sz="1300" kern="1200" dirty="0"/>
        </a:p>
      </dsp:txBody>
      <dsp:txXfrm>
        <a:off x="8587694" y="1626646"/>
        <a:ext cx="2124750" cy="720000"/>
      </dsp:txXfrm>
    </dsp:sp>
    <dsp:sp modelId="{A92CF34D-A34A-4002-A772-9126FE0AEB9B}">
      <dsp:nvSpPr>
        <dsp:cNvPr id="0" name=""/>
        <dsp:cNvSpPr/>
      </dsp:nvSpPr>
      <dsp:spPr>
        <a:xfrm>
          <a:off x="6699300" y="409080"/>
          <a:ext cx="956137" cy="956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11DC7-565C-4574-B353-C3C0F84EC6ED}">
      <dsp:nvSpPr>
        <dsp:cNvPr id="0" name=""/>
        <dsp:cNvSpPr/>
      </dsp:nvSpPr>
      <dsp:spPr>
        <a:xfrm>
          <a:off x="6163099" y="1643444"/>
          <a:ext cx="2124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Training conducted on Linux Ubuntu with GPU acceleration.</a:t>
          </a:r>
          <a:endParaRPr lang="en-US" sz="1300" kern="1200" dirty="0"/>
        </a:p>
      </dsp:txBody>
      <dsp:txXfrm>
        <a:off x="6163099" y="1643444"/>
        <a:ext cx="2124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3C1E9-70F5-4E2C-96C4-19B4D9E7AE88}">
      <dsp:nvSpPr>
        <dsp:cNvPr id="0" name=""/>
        <dsp:cNvSpPr/>
      </dsp:nvSpPr>
      <dsp:spPr>
        <a:xfrm>
          <a:off x="970752" y="616779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A82F7-CFBC-45CB-B3A4-C09B340974FA}">
      <dsp:nvSpPr>
        <dsp:cNvPr id="0" name=""/>
        <dsp:cNvSpPr/>
      </dsp:nvSpPr>
      <dsp:spPr>
        <a:xfrm>
          <a:off x="404154" y="1834768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Utilized </a:t>
          </a:r>
          <a:r>
            <a:rPr lang="en-US" sz="1300" b="0" i="0" kern="1200" dirty="0" err="1"/>
            <a:t>Densenet</a:t>
          </a:r>
          <a:endParaRPr lang="en-US" sz="1300" kern="1200" dirty="0"/>
        </a:p>
      </dsp:txBody>
      <dsp:txXfrm>
        <a:off x="404154" y="1834768"/>
        <a:ext cx="2060357" cy="720000"/>
      </dsp:txXfrm>
    </dsp:sp>
    <dsp:sp modelId="{95663F44-ECB1-4DF2-82E9-A859119E184A}">
      <dsp:nvSpPr>
        <dsp:cNvPr id="0" name=""/>
        <dsp:cNvSpPr/>
      </dsp:nvSpPr>
      <dsp:spPr>
        <a:xfrm>
          <a:off x="3391672" y="616779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9344-FE95-4A51-8217-4BF675055FB4}">
      <dsp:nvSpPr>
        <dsp:cNvPr id="0" name=""/>
        <dsp:cNvSpPr/>
      </dsp:nvSpPr>
      <dsp:spPr>
        <a:xfrm>
          <a:off x="2825074" y="1834768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Train-test-validation split: 80% training, 10% testing, 10% validation.</a:t>
          </a:r>
          <a:endParaRPr lang="en-US" sz="1300" kern="1200" dirty="0"/>
        </a:p>
      </dsp:txBody>
      <dsp:txXfrm>
        <a:off x="2825074" y="1834768"/>
        <a:ext cx="2060357" cy="720000"/>
      </dsp:txXfrm>
    </dsp:sp>
    <dsp:sp modelId="{903E07A2-6AAF-41AE-8DAD-8F1A88434D50}">
      <dsp:nvSpPr>
        <dsp:cNvPr id="0" name=""/>
        <dsp:cNvSpPr/>
      </dsp:nvSpPr>
      <dsp:spPr>
        <a:xfrm>
          <a:off x="8169304" y="695625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5C420-68C9-45E6-87FA-FFB7234A6460}">
      <dsp:nvSpPr>
        <dsp:cNvPr id="0" name=""/>
        <dsp:cNvSpPr/>
      </dsp:nvSpPr>
      <dsp:spPr>
        <a:xfrm>
          <a:off x="7638150" y="191688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Achieved accuracy of </a:t>
          </a:r>
          <a:r>
            <a:rPr lang="en-US" sz="1300" b="0" i="1" kern="1200" dirty="0"/>
            <a:t>98%</a:t>
          </a:r>
          <a:r>
            <a:rPr lang="en-US" sz="1300" b="0" i="0" kern="1200" dirty="0"/>
            <a:t>.</a:t>
          </a:r>
          <a:endParaRPr lang="en-US" sz="1300" kern="1200" dirty="0"/>
        </a:p>
      </dsp:txBody>
      <dsp:txXfrm>
        <a:off x="7638150" y="1916884"/>
        <a:ext cx="2060357" cy="720000"/>
      </dsp:txXfrm>
    </dsp:sp>
    <dsp:sp modelId="{A92CF34D-A34A-4002-A772-9126FE0AEB9B}">
      <dsp:nvSpPr>
        <dsp:cNvPr id="0" name=""/>
        <dsp:cNvSpPr/>
      </dsp:nvSpPr>
      <dsp:spPr>
        <a:xfrm>
          <a:off x="5697374" y="617270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11DC7-565C-4574-B353-C3C0F84EC6ED}">
      <dsp:nvSpPr>
        <dsp:cNvPr id="0" name=""/>
        <dsp:cNvSpPr/>
      </dsp:nvSpPr>
      <dsp:spPr>
        <a:xfrm>
          <a:off x="5130778" y="1835258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Training conducted on Kaggle with GPU p100 acceleration</a:t>
          </a:r>
          <a:endParaRPr lang="en-US" sz="1300" kern="1200" dirty="0"/>
        </a:p>
      </dsp:txBody>
      <dsp:txXfrm>
        <a:off x="5130778" y="1835258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sis MT Pro Black" panose="02040A040500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sis MT Pro Black" panose="02040A04050005020304" pitchFamily="18" charset="0"/>
              </a:defRPr>
            </a:lvl1pPr>
          </a:lstStyle>
          <a:p>
            <a:fld id="{C6081BC7-4CA8-4E4B-8950-ABB127CCAF07}" type="datetimeFigureOut">
              <a:rPr lang="en-US" smtClean="0"/>
              <a:pPr/>
              <a:t>7/12/2023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masis MT Pro Black" panose="02040A040500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masis MT Pro Black" panose="02040A04050005020304" pitchFamily="18" charset="0"/>
              </a:defRPr>
            </a:lvl1pPr>
          </a:lstStyle>
          <a:p>
            <a:fld id="{FCB0A94F-4446-46F2-AA8F-2DC5069D71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masis MT Pro Black" panose="02040A040500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masis MT Pro Black" panose="02040A040500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masis MT Pro Black" panose="02040A040500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masis MT Pro Black" panose="02040A040500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masis MT Pro Black" panose="02040A040500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0A94F-4446-46F2-AA8F-2DC5069D717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6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0A94F-4446-46F2-AA8F-2DC5069D717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0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5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95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65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39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3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4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5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0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9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41A-3931-46DD-A636-0B72E1E2A57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3D1-D9B6-4D59-9B31-15043CD1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masis MT Pro Black" panose="02040A04050005020304" pitchFamily="18" charset="0"/>
              </a:defRPr>
            </a:lvl1pPr>
          </a:lstStyle>
          <a:p>
            <a:fld id="{D7FA441A-3931-46DD-A636-0B72E1E2A570}" type="datetimeFigureOut">
              <a:rPr lang="en-US" smtClean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Amasis MT Pro Black" panose="02040A040500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masis MT Pro Black" panose="02040A04050005020304" pitchFamily="18" charset="0"/>
              </a:defRPr>
            </a:lvl1pPr>
          </a:lstStyle>
          <a:p>
            <a:fld id="{E28553D1-D9B6-4D59-9B31-15043CD101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83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Amasis MT Pro Black" panose="02040A040500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Amasis MT Pro Black" panose="02040A040500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Amasis MT Pro Black" panose="02040A04050005020304" pitchFamily="18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Amasis MT Pro Black" panose="02040A04050005020304" pitchFamily="18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Amasis MT Pro Black" panose="02040A04050005020304" pitchFamily="18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Amasis MT Pro Black" panose="02040A040500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6798-A0BD-6132-AA23-642C531EB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061"/>
            <a:ext cx="9144000" cy="1501629"/>
          </a:xfrm>
        </p:spPr>
        <p:txBody>
          <a:bodyPr/>
          <a:lstStyle/>
          <a:p>
            <a:pPr algn="ctr"/>
            <a:r>
              <a:rPr lang="en-US" sz="3600" dirty="0">
                <a:effectLst/>
                <a:latin typeface="Amasis MT Pro Black" panose="020F0502020204030204" pitchFamily="18" charset="0"/>
                <a:ea typeface="Times New Roman" panose="02020603050405020304" pitchFamily="18" charset="0"/>
              </a:rPr>
              <a:t>IMAGE FORGERY </a:t>
            </a:r>
            <a:r>
              <a:rPr lang="en-US" sz="3600" dirty="0" err="1">
                <a:effectLst/>
                <a:latin typeface="Amasis MT Pro Black" panose="020F0502020204030204" pitchFamily="18" charset="0"/>
                <a:ea typeface="Times New Roman" panose="02020603050405020304" pitchFamily="18" charset="0"/>
              </a:rPr>
              <a:t>DETeCTION</a:t>
            </a:r>
            <a:br>
              <a:rPr lang="en-US" sz="1800" dirty="0">
                <a:effectLst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E5A28-BB5B-B849-AB10-2CFB208B0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85519"/>
            <a:ext cx="9144000" cy="3672281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By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Maged Ahmed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Andrew </a:t>
            </a:r>
            <a:r>
              <a:rPr lang="en-US" sz="1800" dirty="0" err="1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Tharwat</a:t>
            </a:r>
            <a:endParaRPr lang="en-US" sz="1800" dirty="0">
              <a:effectLst/>
              <a:latin typeface="Amasis MT Pro Black" panose="02040A040500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Anas Hany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Ziad tamer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Under Supervision of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Prof. Hala Zayed</a:t>
            </a:r>
          </a:p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-571500" algn="l"/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</a:tabLst>
            </a:pPr>
            <a:r>
              <a:rPr lang="en-US" sz="1800" dirty="0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Eng. Mostafa </a:t>
            </a:r>
            <a:r>
              <a:rPr lang="en-US" sz="1800" dirty="0" err="1">
                <a:effectLst/>
                <a:latin typeface="Amasis MT Pro Black" panose="02040A04050005020304" pitchFamily="18" charset="0"/>
                <a:ea typeface="Times New Roman" panose="02020603050405020304" pitchFamily="18" charset="0"/>
              </a:rPr>
              <a:t>Fathi</a:t>
            </a:r>
            <a:endParaRPr lang="en-US" sz="1800" dirty="0">
              <a:effectLst/>
              <a:latin typeface="Amasis MT Pro Black" panose="02040A040500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10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C89D-2A96-D6B1-8765-3F2F9D7E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37" y="-292100"/>
            <a:ext cx="10131425" cy="1456267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Previous work: deep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9A15C5-98E1-6AD7-6D49-281F8E75C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988022"/>
              </p:ext>
            </p:extLst>
          </p:nvPr>
        </p:nvGraphicFramePr>
        <p:xfrm>
          <a:off x="260637" y="814387"/>
          <a:ext cx="11817063" cy="5887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6369">
                  <a:extLst>
                    <a:ext uri="{9D8B030D-6E8A-4147-A177-3AD203B41FA5}">
                      <a16:colId xmlns:a16="http://schemas.microsoft.com/office/drawing/2014/main" val="1448930282"/>
                    </a:ext>
                  </a:extLst>
                </a:gridCol>
                <a:gridCol w="2259416">
                  <a:extLst>
                    <a:ext uri="{9D8B030D-6E8A-4147-A177-3AD203B41FA5}">
                      <a16:colId xmlns:a16="http://schemas.microsoft.com/office/drawing/2014/main" val="3506080642"/>
                    </a:ext>
                  </a:extLst>
                </a:gridCol>
                <a:gridCol w="2172446">
                  <a:extLst>
                    <a:ext uri="{9D8B030D-6E8A-4147-A177-3AD203B41FA5}">
                      <a16:colId xmlns:a16="http://schemas.microsoft.com/office/drawing/2014/main" val="1200133152"/>
                    </a:ext>
                  </a:extLst>
                </a:gridCol>
                <a:gridCol w="2754416">
                  <a:extLst>
                    <a:ext uri="{9D8B030D-6E8A-4147-A177-3AD203B41FA5}">
                      <a16:colId xmlns:a16="http://schemas.microsoft.com/office/drawing/2014/main" val="4179321075"/>
                    </a:ext>
                  </a:extLst>
                </a:gridCol>
                <a:gridCol w="2754416">
                  <a:extLst>
                    <a:ext uri="{9D8B030D-6E8A-4147-A177-3AD203B41FA5}">
                      <a16:colId xmlns:a16="http://schemas.microsoft.com/office/drawing/2014/main" val="2282078383"/>
                    </a:ext>
                  </a:extLst>
                </a:gridCol>
              </a:tblGrid>
              <a:tr h="496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Paper Title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Type of Forgery Detected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Dataset Used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Method used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Accuracy Achieved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199147980"/>
                  </a:ext>
                </a:extLst>
              </a:tr>
              <a:tr h="4964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Zhang et al. (2016)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Splicing and Copy-Move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CASIA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Stacked Autoencoder (SAE)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91.09%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2357548300"/>
                  </a:ext>
                </a:extLst>
              </a:tr>
              <a:tr h="10810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Abhishek &amp; Jindal</a:t>
                      </a: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(2020)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Copy-Move and Splicing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GRIP, DVMM, CMFD, BSDS300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deep convolution neural network and semantic segmentation 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Above 98%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1030253806"/>
                  </a:ext>
                </a:extLst>
              </a:tr>
              <a:tr h="10810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S. Nath and R. </a:t>
                      </a:r>
                      <a:r>
                        <a:rPr lang="en-US" sz="1200" dirty="0" err="1">
                          <a:effectLst/>
                        </a:rPr>
                        <a:t>Naskar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(2021)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Image Splicing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Casia 2.0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CNN and ANN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Experiment 1: 96.45%, Experiment 2: 92.08%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2477685505"/>
                  </a:ext>
                </a:extLst>
              </a:tr>
              <a:tr h="10810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F.M. </a:t>
                      </a:r>
                      <a:r>
                        <a:rPr lang="en-US" sz="1200" dirty="0" err="1">
                          <a:effectLst/>
                        </a:rPr>
                        <a:t>Al_Azrak</a:t>
                      </a:r>
                      <a:r>
                        <a:rPr lang="en-US" sz="1200" dirty="0">
                          <a:effectLst/>
                        </a:rPr>
                        <a:t> et al. (2020)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Copy-Move and Splicing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MICC-F220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CNN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Method 1: 85%, Method 2: 100%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576409674"/>
                  </a:ext>
                </a:extLst>
              </a:tr>
              <a:tr h="4964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Agarwal. R et al. (2020)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Copy-Move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MICC-F220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Simple Linear Iterative Clustering </a:t>
                      </a:r>
                    </a:p>
                    <a:p>
                      <a:r>
                        <a:rPr lang="en-US" sz="1200" dirty="0"/>
                        <a:t>And </a:t>
                      </a:r>
                      <a:r>
                        <a:rPr lang="en-US" sz="1200" dirty="0" err="1"/>
                        <a:t>VGGNet</a:t>
                      </a:r>
                      <a:r>
                        <a:rPr lang="en-US" sz="1200" dirty="0"/>
                        <a:t> 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2888821568"/>
                  </a:ext>
                </a:extLst>
              </a:tr>
              <a:tr h="4964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Hao. J et al. (2021)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Copy-Move and Splicing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Casia, Coverage, IMD2020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Fully Convolutional Network (FCN) and self-attention encoders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88%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54025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10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sis MT Pro Black" panose="02040A04050005020304" pitchFamily="18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sis MT Pro Black" panose="02040A040500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sis MT Pro Black" panose="02040A040500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C1D75-BC2A-4B10-5666-78847DA98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Image Forgery Detection Techniques Using Machine Learning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ABD9706-D888-55EC-821D-C37ECD2E2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009503"/>
              </p:ext>
            </p:extLst>
          </p:nvPr>
        </p:nvGraphicFramePr>
        <p:xfrm>
          <a:off x="1025524" y="181285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Discrete cosine transform - Wikipedia">
            <a:extLst>
              <a:ext uri="{FF2B5EF4-FFF2-40B4-BE49-F238E27FC236}">
                <a16:creationId xmlns:a16="http://schemas.microsoft.com/office/drawing/2014/main" id="{29B93504-64DC-2D7D-3A4E-DD0E2B01B3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50" y="4397284"/>
            <a:ext cx="2139950" cy="239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he discrete wavelet transform up to level 4 of a protein signal... |  Download Scientific Diagram">
            <a:extLst>
              <a:ext uri="{FF2B5EF4-FFF2-40B4-BE49-F238E27FC236}">
                <a16:creationId xmlns:a16="http://schemas.microsoft.com/office/drawing/2014/main" id="{5CB6B3A3-F0F2-2CE9-E3B3-5C69C6BF9B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2" y="4347413"/>
            <a:ext cx="2339975" cy="24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plement Local Binary Pattern Descriptor from scratch">
            <a:extLst>
              <a:ext uri="{FF2B5EF4-FFF2-40B4-BE49-F238E27FC236}">
                <a16:creationId xmlns:a16="http://schemas.microsoft.com/office/drawing/2014/main" id="{012EF292-8336-9AC9-0C5A-D832D5EC29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" y="5051304"/>
            <a:ext cx="3982720" cy="1341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956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987FA3-2D4C-11D4-B65D-F4DF3180D4CD}"/>
              </a:ext>
            </a:extLst>
          </p:cNvPr>
          <p:cNvSpPr txBox="1"/>
          <p:nvPr/>
        </p:nvSpPr>
        <p:spPr>
          <a:xfrm>
            <a:off x="-76199" y="247651"/>
            <a:ext cx="121158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Project methodology: Machine learning</a:t>
            </a:r>
          </a:p>
        </p:txBody>
      </p:sp>
      <p:pic>
        <p:nvPicPr>
          <p:cNvPr id="15" name="Graphic 14" descr="Gears">
            <a:extLst>
              <a:ext uri="{FF2B5EF4-FFF2-40B4-BE49-F238E27FC236}">
                <a16:creationId xmlns:a16="http://schemas.microsoft.com/office/drawing/2014/main" id="{A6576A25-870F-BFD2-FD5A-069EAE737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7966" y="5580735"/>
            <a:ext cx="1182067" cy="11820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8F716B-12EE-7A24-52D7-5258C7A335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7" y="1272678"/>
            <a:ext cx="12048066" cy="4156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3A959D-F74E-2BE0-9D42-4AEE434B46A5}"/>
              </a:ext>
            </a:extLst>
          </p:cNvPr>
          <p:cNvSpPr txBox="1"/>
          <p:nvPr/>
        </p:nvSpPr>
        <p:spPr>
          <a:xfrm>
            <a:off x="10859589" y="3429000"/>
            <a:ext cx="108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(SVM)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BB563-1CB1-F28B-1A45-6736BE1555B3}"/>
              </a:ext>
            </a:extLst>
          </p:cNvPr>
          <p:cNvSpPr txBox="1"/>
          <p:nvPr/>
        </p:nvSpPr>
        <p:spPr>
          <a:xfrm>
            <a:off x="716280" y="5882640"/>
            <a:ext cx="416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forgery detection using dct statistical coefficients. </a:t>
            </a:r>
            <a:r>
              <a:rPr lang="en-US" sz="900" dirty="0" err="1"/>
              <a:t>S.Dua</a:t>
            </a:r>
            <a:r>
              <a:rPr lang="en-US" sz="900" dirty="0"/>
              <a:t> et.al (2020).</a:t>
            </a:r>
          </a:p>
        </p:txBody>
      </p:sp>
    </p:spTree>
    <p:extLst>
      <p:ext uri="{BB962C8B-B14F-4D97-AF65-F5344CB8AC3E}">
        <p14:creationId xmlns:p14="http://schemas.microsoft.com/office/powerpoint/2010/main" val="96237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5A57-A9B3-6762-7C7C-B2E0744C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313509"/>
            <a:ext cx="11610702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Considerations for dataset choice</a:t>
            </a:r>
            <a:br>
              <a:rPr lang="en-US" dirty="0">
                <a:latin typeface="Amasis MT Pro Black" panose="02040A04050005020304" pitchFamily="18" charset="0"/>
              </a:rPr>
            </a:br>
            <a:endParaRPr lang="en-US" dirty="0">
              <a:latin typeface="Amasis MT Pro Black" panose="02040A04050005020304" pitchFamily="18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572024E-FA59-8B1E-9EAD-55193F35B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946832"/>
              </p:ext>
            </p:extLst>
          </p:nvPr>
        </p:nvGraphicFramePr>
        <p:xfrm>
          <a:off x="223838" y="1462496"/>
          <a:ext cx="11744324" cy="514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831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04A0-4406-4892-1251-8A59F8C6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3" y="349624"/>
            <a:ext cx="5147730" cy="164198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Evaluation Datasets for machine learning - CASIA v1.0 and v2.0</a:t>
            </a:r>
          </a:p>
        </p:txBody>
      </p:sp>
      <p:pic>
        <p:nvPicPr>
          <p:cNvPr id="5" name="Picture 4" descr="Colourful feather design">
            <a:extLst>
              <a:ext uri="{FF2B5EF4-FFF2-40B4-BE49-F238E27FC236}">
                <a16:creationId xmlns:a16="http://schemas.microsoft.com/office/drawing/2014/main" id="{ADEB6365-960E-AB48-074C-29AC2B295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5" r="11489"/>
          <a:stretch/>
        </p:blipFill>
        <p:spPr>
          <a:xfrm>
            <a:off x="-1903424" y="0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5E48-07DB-5783-E2AD-6649E6F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651" y="1991611"/>
            <a:ext cx="7753350" cy="48663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CASIA v1.0 dataset: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1721 images.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800 authentic images, 921 tampered color images.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Size: 384x256 pixels, JPEG format.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CASIA v2.0 dataset: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Multiple sized images.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7491 authentic images, 5123 forged color images.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Size varies from 240x160 to 900x600 pixels.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Available in uncompressed and JPEG formats with different quality factors.</a:t>
            </a:r>
          </a:p>
          <a:p>
            <a:pPr>
              <a:lnSpc>
                <a:spcPct val="90000"/>
              </a:lnSpc>
            </a:pPr>
            <a:r>
              <a:rPr lang="en-US" dirty="0"/>
              <a:t>Colombia uncompressed dataset: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183 images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The image sizes range from 757x568 to 1152x768 and are uncompressed</a:t>
            </a:r>
          </a:p>
        </p:txBody>
      </p:sp>
    </p:spTree>
    <p:extLst>
      <p:ext uri="{BB962C8B-B14F-4D97-AF65-F5344CB8AC3E}">
        <p14:creationId xmlns:p14="http://schemas.microsoft.com/office/powerpoint/2010/main" val="387962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A919-8E75-5695-5952-95DF0844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B5A0-E043-6C3D-CE8A-F28B4DA5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masis MT Pro Black" panose="02040A04050005020304" pitchFamily="18" charset="0"/>
              </a:rPr>
              <a:t>Performance Evaluation Metrics: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masis MT Pro Black" panose="02040A04050005020304" pitchFamily="18" charset="0"/>
              </a:rPr>
              <a:t>Accuracy. (Percentage of correct predictions) </a:t>
            </a:r>
            <a:endParaRPr lang="en-US" sz="2000" dirty="0"/>
          </a:p>
          <a:p>
            <a:r>
              <a:rPr lang="en-US" sz="2200" dirty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98% accuracy on a relatively small dataset.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masis MT Pro Black" panose="02040A04050005020304" pitchFamily="18" charset="0"/>
            </a:endParaRPr>
          </a:p>
          <a:p>
            <a:endParaRPr lang="en-US" dirty="0"/>
          </a:p>
        </p:txBody>
      </p:sp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A2EAEE74-B32C-D926-763B-9939D22F2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1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CF98-9DD2-82E9-28E7-6A6B8E81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224" y="180975"/>
            <a:ext cx="7105343" cy="20706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latin typeface="Amasis MT Pro Black" panose="02040A04050005020304" pitchFamily="18" charset="0"/>
              </a:rPr>
              <a:t>Project methodology: Deep learning</a:t>
            </a:r>
            <a:endParaRPr lang="en-US" sz="3100" dirty="0"/>
          </a:p>
        </p:txBody>
      </p:sp>
      <p:pic>
        <p:nvPicPr>
          <p:cNvPr id="6146" name="Picture 2" descr="Here's How to Make Deep Learning More Sustainable - IEEE Spectrum">
            <a:extLst>
              <a:ext uri="{FF2B5EF4-FFF2-40B4-BE49-F238E27FC236}">
                <a16:creationId xmlns:a16="http://schemas.microsoft.com/office/drawing/2014/main" id="{229F5DB9-5E41-ED51-1079-9B393CA7B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4" r="42887"/>
          <a:stretch/>
        </p:blipFill>
        <p:spPr bwMode="auto">
          <a:xfrm>
            <a:off x="0" y="0"/>
            <a:ext cx="4247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9CDD2-378D-BC9E-EC10-F8BA5DFD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431" y="2059539"/>
            <a:ext cx="7400927" cy="3248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Experimenting with multiple models to find the best accuracy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ResNet50 was used for splicing detection.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InceptionV3 was used for copy-move detection.</a:t>
            </a:r>
          </a:p>
        </p:txBody>
      </p:sp>
    </p:spTree>
    <p:extLst>
      <p:ext uri="{BB962C8B-B14F-4D97-AF65-F5344CB8AC3E}">
        <p14:creationId xmlns:p14="http://schemas.microsoft.com/office/powerpoint/2010/main" val="22292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3E93-AD3D-9C43-FF51-69AD6FEE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09" y="185649"/>
            <a:ext cx="10131425" cy="1456267"/>
          </a:xfrm>
        </p:spPr>
        <p:txBody>
          <a:bodyPr/>
          <a:lstStyle/>
          <a:p>
            <a:r>
              <a:rPr lang="en-US" dirty="0"/>
              <a:t>Models and Accuracy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ED30-A51D-2C9B-F4FD-5882E62E6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0" y="957422"/>
            <a:ext cx="10131425" cy="364913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masis MT Pro Black" panose="02040A04050005020304" pitchFamily="18" charset="0"/>
              </a:rPr>
              <a:t>Models used in trial for splicing and copy move detection: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masis MT Pro Black" panose="02040A04050005020304" pitchFamily="18" charset="0"/>
              </a:rPr>
              <a:t>Regular CNN deep learning methods, EffnetB0 – B7, ResNet152, </a:t>
            </a:r>
            <a:r>
              <a:rPr lang="en-US" b="0" i="0" dirty="0" err="1">
                <a:effectLst/>
                <a:latin typeface="Amasis MT Pro Black" panose="02040A04050005020304" pitchFamily="18" charset="0"/>
              </a:rPr>
              <a:t>DenseNet</a:t>
            </a:r>
            <a:r>
              <a:rPr lang="en-US" b="0" i="0" dirty="0">
                <a:effectLst/>
                <a:latin typeface="Amasis MT Pro Black" panose="02040A040500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masis MT Pro Black" panose="02040A04050005020304" pitchFamily="18" charset="0"/>
              </a:rPr>
              <a:t>Final models selected: </a:t>
            </a:r>
            <a:r>
              <a:rPr lang="en-US" b="1" i="0" u="sng" dirty="0">
                <a:effectLst/>
                <a:latin typeface="Amasis MT Pro Black" panose="02040A04050005020304" pitchFamily="18" charset="0"/>
              </a:rPr>
              <a:t>ResNet50</a:t>
            </a:r>
            <a:r>
              <a:rPr lang="en-US" b="0" i="0" dirty="0">
                <a:effectLst/>
                <a:latin typeface="Amasis MT Pro Black" panose="02040A04050005020304" pitchFamily="18" charset="0"/>
              </a:rPr>
              <a:t> for splicing and </a:t>
            </a:r>
            <a:r>
              <a:rPr lang="en-US" b="1" i="0" u="sng" dirty="0">
                <a:effectLst/>
                <a:latin typeface="Amasis MT Pro Black" panose="02040A04050005020304" pitchFamily="18" charset="0"/>
              </a:rPr>
              <a:t>InceptionV3</a:t>
            </a:r>
            <a:r>
              <a:rPr lang="en-US" b="0" i="0" dirty="0">
                <a:effectLst/>
                <a:latin typeface="Amasis MT Pro Black" panose="02040A04050005020304" pitchFamily="18" charset="0"/>
              </a:rPr>
              <a:t> for copy move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masis MT Pro Black" panose="02040A04050005020304" pitchFamily="18" charset="0"/>
              </a:rPr>
              <a:t>Comparison of methods used for splicing detection: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masis MT Pro Black" panose="02040A040500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3B9B0F-6B03-320B-91E9-69A603693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4934"/>
              </p:ext>
            </p:extLst>
          </p:nvPr>
        </p:nvGraphicFramePr>
        <p:xfrm>
          <a:off x="7945150" y="3387012"/>
          <a:ext cx="3850547" cy="130348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84880">
                  <a:extLst>
                    <a:ext uri="{9D8B030D-6E8A-4147-A177-3AD203B41FA5}">
                      <a16:colId xmlns:a16="http://schemas.microsoft.com/office/drawing/2014/main" val="2128680570"/>
                    </a:ext>
                  </a:extLst>
                </a:gridCol>
                <a:gridCol w="1455246">
                  <a:extLst>
                    <a:ext uri="{9D8B030D-6E8A-4147-A177-3AD203B41FA5}">
                      <a16:colId xmlns:a16="http://schemas.microsoft.com/office/drawing/2014/main" val="659942013"/>
                    </a:ext>
                  </a:extLst>
                </a:gridCol>
                <a:gridCol w="1210421">
                  <a:extLst>
                    <a:ext uri="{9D8B030D-6E8A-4147-A177-3AD203B41FA5}">
                      <a16:colId xmlns:a16="http://schemas.microsoft.com/office/drawing/2014/main" val="1053376843"/>
                    </a:ext>
                  </a:extLst>
                </a:gridCol>
              </a:tblGrid>
              <a:tr h="1862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Method used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accuracy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dataset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5363555"/>
                  </a:ext>
                </a:extLst>
              </a:tr>
              <a:tr h="3724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  <a:latin typeface="Amasis MT Pro Black" panose="02040A04050005020304" pitchFamily="18" charset="0"/>
                        </a:rPr>
                        <a:t>DenseNet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50%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Splicing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713334"/>
                  </a:ext>
                </a:extLst>
              </a:tr>
              <a:tr h="3724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masis MT Pro Black" panose="02040A04050005020304" pitchFamily="18" charset="0"/>
                        </a:rPr>
                        <a:t>ResNet50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masis MT Pro Black" panose="02040A04050005020304" pitchFamily="18" charset="0"/>
                        </a:rPr>
                        <a:t>93%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Splicing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11788"/>
                  </a:ext>
                </a:extLst>
              </a:tr>
              <a:tr h="3724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ResNet152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62%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Splicing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45365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32FDA9-8CAF-3EF6-962E-A8AC38977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56753"/>
              </p:ext>
            </p:extLst>
          </p:nvPr>
        </p:nvGraphicFramePr>
        <p:xfrm>
          <a:off x="4020215" y="3383233"/>
          <a:ext cx="3924935" cy="20193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07770">
                  <a:extLst>
                    <a:ext uri="{9D8B030D-6E8A-4147-A177-3AD203B41FA5}">
                      <a16:colId xmlns:a16="http://schemas.microsoft.com/office/drawing/2014/main" val="1369683267"/>
                    </a:ext>
                  </a:extLst>
                </a:gridCol>
                <a:gridCol w="1418578">
                  <a:extLst>
                    <a:ext uri="{9D8B030D-6E8A-4147-A177-3AD203B41FA5}">
                      <a16:colId xmlns:a16="http://schemas.microsoft.com/office/drawing/2014/main" val="3915765114"/>
                    </a:ext>
                  </a:extLst>
                </a:gridCol>
                <a:gridCol w="1298587">
                  <a:extLst>
                    <a:ext uri="{9D8B030D-6E8A-4147-A177-3AD203B41FA5}">
                      <a16:colId xmlns:a16="http://schemas.microsoft.com/office/drawing/2014/main" val="385765632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Method used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accuracy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dataset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72940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  <a:latin typeface="Amasis MT Pro Black" panose="02040A04050005020304" pitchFamily="18" charset="0"/>
                        </a:rPr>
                        <a:t>DenseNet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53%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Copy Move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10762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ResNet50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75%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Copy Move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987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ResNet152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86%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Copy Move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4322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masis MT Pro Black" panose="02040A04050005020304" pitchFamily="18" charset="0"/>
                        </a:rPr>
                        <a:t>Inception V3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masis MT Pro Black" panose="02040A04050005020304" pitchFamily="18" charset="0"/>
                        </a:rPr>
                        <a:t>90%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Copy Move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159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EffNetB0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70%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Defacto Copy Move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26451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C27E5B-FE03-7720-441F-2A74C472F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89665"/>
              </p:ext>
            </p:extLst>
          </p:nvPr>
        </p:nvGraphicFramePr>
        <p:xfrm>
          <a:off x="106925" y="3373895"/>
          <a:ext cx="3950486" cy="22402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98577">
                  <a:extLst>
                    <a:ext uri="{9D8B030D-6E8A-4147-A177-3AD203B41FA5}">
                      <a16:colId xmlns:a16="http://schemas.microsoft.com/office/drawing/2014/main" val="3020814262"/>
                    </a:ext>
                  </a:extLst>
                </a:gridCol>
                <a:gridCol w="1492553">
                  <a:extLst>
                    <a:ext uri="{9D8B030D-6E8A-4147-A177-3AD203B41FA5}">
                      <a16:colId xmlns:a16="http://schemas.microsoft.com/office/drawing/2014/main" val="1439938858"/>
                    </a:ext>
                  </a:extLst>
                </a:gridCol>
                <a:gridCol w="1259356">
                  <a:extLst>
                    <a:ext uri="{9D8B030D-6E8A-4147-A177-3AD203B41FA5}">
                      <a16:colId xmlns:a16="http://schemas.microsoft.com/office/drawing/2014/main" val="20911623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Method used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accuracy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dataset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17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  <a:latin typeface="Amasis MT Pro Black" panose="02040A04050005020304" pitchFamily="18" charset="0"/>
                        </a:rPr>
                        <a:t>SVGGNet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84%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CasiaV2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880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CNN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59%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CasiaV2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3408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ResNet50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7282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EffNetB4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48%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CasiaV2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8559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EffNetB5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81%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CASIA 1&amp;2 +Colombia + MICCF2000 + IMD 2020 + </a:t>
                      </a:r>
                      <a:r>
                        <a:rPr lang="en-US" sz="1200" dirty="0" err="1">
                          <a:effectLst/>
                          <a:latin typeface="Amasis MT Pro Black" panose="02040A04050005020304" pitchFamily="18" charset="0"/>
                        </a:rPr>
                        <a:t>DeFacto</a:t>
                      </a: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 splicing 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0306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EffNetB7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70%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masis MT Pro Black" panose="02040A04050005020304" pitchFamily="18" charset="0"/>
                        </a:rPr>
                        <a:t>CasiaV2</a:t>
                      </a:r>
                      <a:endParaRPr lang="en-US" sz="1200" dirty="0">
                        <a:effectLst/>
                        <a:latin typeface="Amasis MT Pro Black" panose="02040A040500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48329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5D5D22-D217-47E9-0E97-3E26B7897A89}"/>
              </a:ext>
            </a:extLst>
          </p:cNvPr>
          <p:cNvSpPr txBox="1"/>
          <p:nvPr/>
        </p:nvSpPr>
        <p:spPr>
          <a:xfrm>
            <a:off x="9396490" y="5769796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Splicing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1C49B-EA24-BD15-942E-28D34D7E1E6D}"/>
              </a:ext>
            </a:extLst>
          </p:cNvPr>
          <p:cNvSpPr txBox="1"/>
          <p:nvPr/>
        </p:nvSpPr>
        <p:spPr>
          <a:xfrm>
            <a:off x="798652" y="5769796"/>
            <a:ext cx="256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Splicing and copy move</a:t>
            </a:r>
          </a:p>
          <a:p>
            <a:endParaRPr lang="en-US" dirty="0">
              <a:latin typeface="Amasis MT Pro Black" panose="02040A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AF558-C50C-73E3-7584-A0686DFE42A6}"/>
              </a:ext>
            </a:extLst>
          </p:cNvPr>
          <p:cNvSpPr txBox="1"/>
          <p:nvPr/>
        </p:nvSpPr>
        <p:spPr>
          <a:xfrm>
            <a:off x="5097571" y="5769796"/>
            <a:ext cx="256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Copy-Move</a:t>
            </a:r>
          </a:p>
          <a:p>
            <a:endParaRPr lang="en-US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27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0DC7-2312-B0D2-2F78-CEBD8CF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6" y="76200"/>
            <a:ext cx="8331194" cy="2175387"/>
          </a:xfrm>
        </p:spPr>
        <p:txBody>
          <a:bodyPr>
            <a:normAutofit/>
          </a:bodyPr>
          <a:lstStyle/>
          <a:p>
            <a:r>
              <a:rPr lang="en-US" sz="3600" dirty="0"/>
              <a:t>InceptionV3 for copy move detection </a:t>
            </a:r>
            <a:endParaRPr lang="en-US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5F9E1FD-0585-A05E-440A-93F9D52A0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9" r="27855"/>
          <a:stretch/>
        </p:blipFill>
        <p:spPr>
          <a:xfrm>
            <a:off x="0" y="0"/>
            <a:ext cx="3114675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CD4A30-52DA-E9FE-89B0-0F781430F90C}"/>
              </a:ext>
            </a:extLst>
          </p:cNvPr>
          <p:cNvSpPr txBox="1">
            <a:spLocks/>
          </p:cNvSpPr>
          <p:nvPr/>
        </p:nvSpPr>
        <p:spPr>
          <a:xfrm>
            <a:off x="3114675" y="1590367"/>
            <a:ext cx="8974664" cy="491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Amasis MT Pro Black" panose="02040A04050005020304" pitchFamily="18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Amasis MT Pro Black" panose="02040A04050005020304" pitchFamily="18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masis MT Pro Black" panose="02040A04050005020304" pitchFamily="18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Amasis MT Pro Black" panose="02040A04050005020304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InceptionV3: Convolutional neural network (CNN) architecture made by Google researchers.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"Inception" refers to the use of inception modules with parallel convolutional layers of varying sizes.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InceptionV3 improves on previous versions with enhancements for performance and accuracy.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Trained on </a:t>
            </a:r>
            <a:r>
              <a:rPr lang="en-US" sz="2400" dirty="0" err="1"/>
              <a:t>Imagenet</a:t>
            </a:r>
            <a:r>
              <a:rPr lang="en-US" sz="2400" dirty="0"/>
              <a:t> Dataset.</a:t>
            </a:r>
          </a:p>
        </p:txBody>
      </p:sp>
    </p:spTree>
    <p:extLst>
      <p:ext uri="{BB962C8B-B14F-4D97-AF65-F5344CB8AC3E}">
        <p14:creationId xmlns:p14="http://schemas.microsoft.com/office/powerpoint/2010/main" val="191455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0497-26AF-9132-08EB-DAE5CE88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28" y="-77964"/>
            <a:ext cx="11033299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InceptionV3 for copy move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7A0C-A64E-515F-F0E2-CD0C8EAB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353" y="501521"/>
            <a:ext cx="11535291" cy="3132251"/>
          </a:xfrm>
        </p:spPr>
        <p:txBody>
          <a:bodyPr>
            <a:normAutofit/>
          </a:bodyPr>
          <a:lstStyle/>
          <a:p>
            <a:r>
              <a:rPr lang="en-US" sz="1800" dirty="0"/>
              <a:t>Factorization or bottleneck layers.</a:t>
            </a:r>
          </a:p>
          <a:p>
            <a:r>
              <a:rPr lang="en-US" sz="1800" dirty="0"/>
              <a:t>Auxiliary classifiers in intermediate layers to address vanishing gradient problem.</a:t>
            </a:r>
          </a:p>
          <a:p>
            <a:r>
              <a:rPr lang="en-US" dirty="0"/>
              <a:t>C</a:t>
            </a:r>
            <a:r>
              <a:rPr lang="en-US" sz="1800" dirty="0"/>
              <a:t>onvolutional layers, pooling layers, and fully connected layers.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95426-305B-B760-840C-0DE8305C1AAC}"/>
              </a:ext>
            </a:extLst>
          </p:cNvPr>
          <p:cNvSpPr/>
          <p:nvPr/>
        </p:nvSpPr>
        <p:spPr>
          <a:xfrm>
            <a:off x="1162336" y="3190875"/>
            <a:ext cx="9867327" cy="3667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Inception-v3 Explained | Papers With Code">
            <a:extLst>
              <a:ext uri="{FF2B5EF4-FFF2-40B4-BE49-F238E27FC236}">
                <a16:creationId xmlns:a16="http://schemas.microsoft.com/office/drawing/2014/main" id="{99343B43-E075-F37C-456C-A5E151A9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4025" y="3333749"/>
            <a:ext cx="9105900" cy="34084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6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5D90-C71E-A68A-D93A-EB09D6E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60" y="199425"/>
            <a:ext cx="10068288" cy="1111079"/>
          </a:xfrm>
        </p:spPr>
        <p:txBody>
          <a:bodyPr/>
          <a:lstStyle/>
          <a:p>
            <a:r>
              <a:rPr lang="en-US" b="1" dirty="0">
                <a:latin typeface="Amasis MT Pro Black" panose="02040A040500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E77B-E87E-8749-39D1-012FF10B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571625"/>
            <a:ext cx="10283826" cy="42195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AEDB3-704B-17FE-4E09-B3C5E6F11E39}"/>
              </a:ext>
            </a:extLst>
          </p:cNvPr>
          <p:cNvSpPr txBox="1"/>
          <p:nvPr/>
        </p:nvSpPr>
        <p:spPr>
          <a:xfrm>
            <a:off x="336959" y="1601121"/>
            <a:ext cx="1125414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 methodology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learning: DCT and SVM for copy move and splicing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Deep learning InceptionV3  for copy move detection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Deep learning ResNet50 for splicing detection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DenseNet</a:t>
            </a:r>
            <a:r>
              <a:rPr lang="en-US" sz="1600" dirty="0"/>
              <a:t> for AI generated faces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Conclusion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332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3091-35F5-E153-32FE-B989D9BE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2123"/>
            <a:ext cx="10131425" cy="1456267"/>
          </a:xfrm>
        </p:spPr>
        <p:txBody>
          <a:bodyPr/>
          <a:lstStyle/>
          <a:p>
            <a:r>
              <a:rPr lang="en-US" sz="3600" dirty="0"/>
              <a:t>Additional Layers for Improved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2F3C-ED57-5955-8023-9E3D4FC4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7850"/>
            <a:ext cx="7549710" cy="5010150"/>
          </a:xfrm>
        </p:spPr>
        <p:txBody>
          <a:bodyPr>
            <a:noAutofit/>
          </a:bodyPr>
          <a:lstStyle/>
          <a:p>
            <a:r>
              <a:rPr lang="en-US" sz="1600" dirty="0"/>
              <a:t>Attention is applied using a convolutional layer with a small kernel size, which calculates attention weights for different features.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Attention weights are multiplied element-wise with the original features in x, resulting in attended features.</a:t>
            </a:r>
          </a:p>
          <a:p>
            <a:endParaRPr lang="en-US" sz="1600" dirty="0"/>
          </a:p>
          <a:p>
            <a:r>
              <a:rPr lang="en-US" sz="1600" dirty="0"/>
              <a:t>Attended features are flattened into a 1-dimensional vector and passed through a series of dense layers.</a:t>
            </a:r>
          </a:p>
          <a:p>
            <a:endParaRPr lang="en-US" sz="1600" dirty="0"/>
          </a:p>
          <a:p>
            <a:r>
              <a:rPr lang="en-US" sz="1600" dirty="0"/>
              <a:t>Dense layers use </a:t>
            </a:r>
            <a:r>
              <a:rPr lang="en-US" sz="1600" dirty="0" err="1"/>
              <a:t>ReLU</a:t>
            </a:r>
            <a:r>
              <a:rPr lang="en-US" sz="1600" dirty="0"/>
              <a:t> activation function, batch normalization and dropout.</a:t>
            </a:r>
          </a:p>
          <a:p>
            <a:endParaRPr lang="en-US" sz="1600" dirty="0"/>
          </a:p>
          <a:p>
            <a:r>
              <a:rPr lang="en-US" sz="1600" dirty="0"/>
              <a:t>The output layer consists of a single unit with a sigmoid activation function, producing a value between 0 and 1 that represents a probability.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E9651-FD57-ECBD-69D7-C1B4C9FB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10" y="2333625"/>
            <a:ext cx="4371279" cy="34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6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3820-465D-FA07-C9DD-E2ABAFD4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6000749" cy="2065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Datasets used for training deep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3BEA3-0022-FA7E-C572-103CDC15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919" y="1553197"/>
            <a:ext cx="6122918" cy="520092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The dataset is called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Defacto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copy move, it is  based on MSCOCO and is available to download on Kaggle.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ea typeface="Times New Roman" panose="02020603050405020304" pitchFamily="18" charset="0"/>
              </a:rPr>
              <a:t>The dataset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consists of 18,000 copy move images. </a:t>
            </a:r>
          </a:p>
          <a:p>
            <a:pPr>
              <a:lnSpc>
                <a:spcPct val="90000"/>
              </a:lnSpc>
            </a:pPr>
            <a:endParaRPr lang="en-US" sz="2000" dirty="0"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effectLst/>
                <a:ea typeface="Times New Roman" panose="02020603050405020304" pitchFamily="18" charset="0"/>
              </a:rPr>
              <a:t>18,000 authentic images from COCO2014 were added to balance out the dataset.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2" descr="Example of Copy-Move">
            <a:extLst>
              <a:ext uri="{FF2B5EF4-FFF2-40B4-BE49-F238E27FC236}">
                <a16:creationId xmlns:a16="http://schemas.microsoft.com/office/drawing/2014/main" id="{9D412FD2-57D5-D294-5737-BFB4A896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003" y="2522252"/>
            <a:ext cx="5454122" cy="1813495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F8A78-C002-537B-5CD6-C7F5EF60D819}"/>
              </a:ext>
            </a:extLst>
          </p:cNvPr>
          <p:cNvSpPr txBox="1"/>
          <p:nvPr/>
        </p:nvSpPr>
        <p:spPr>
          <a:xfrm>
            <a:off x="8004073" y="4470471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Defacto copy move</a:t>
            </a:r>
          </a:p>
        </p:txBody>
      </p:sp>
    </p:spTree>
    <p:extLst>
      <p:ext uri="{BB962C8B-B14F-4D97-AF65-F5344CB8AC3E}">
        <p14:creationId xmlns:p14="http://schemas.microsoft.com/office/powerpoint/2010/main" val="369310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EF9-E1A1-24A6-2EF6-BC85C205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18520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</a:rPr>
              <a:t>Deep Learning </a:t>
            </a:r>
            <a:r>
              <a:rPr lang="en-US" dirty="0"/>
              <a:t>Copy move detection results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6269968-7D79-E040-6CF6-42FAD7C0D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252408"/>
              </p:ext>
            </p:extLst>
          </p:nvPr>
        </p:nvGraphicFramePr>
        <p:xfrm>
          <a:off x="1030287" y="760089"/>
          <a:ext cx="10131425" cy="317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70B27B-CC66-B127-213B-8D15D82F8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05" y="3330169"/>
            <a:ext cx="5146987" cy="35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42C31-0B04-C509-25ED-2EDC126C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-304437"/>
            <a:ext cx="8854750" cy="174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ResNet-50 for Splicing image Forgery Detection </a:t>
            </a:r>
          </a:p>
        </p:txBody>
      </p:sp>
      <p:pic>
        <p:nvPicPr>
          <p:cNvPr id="19" name="Picture 4" descr="Spiral and curve design of a roof">
            <a:extLst>
              <a:ext uri="{FF2B5EF4-FFF2-40B4-BE49-F238E27FC236}">
                <a16:creationId xmlns:a16="http://schemas.microsoft.com/office/drawing/2014/main" id="{D6D806A9-0CF0-F996-445E-3DB370E92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72" r="25003" b="-2"/>
          <a:stretch/>
        </p:blipFill>
        <p:spPr>
          <a:xfrm>
            <a:off x="0" y="0"/>
            <a:ext cx="3475207" cy="6858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7B27652-1F91-8258-F041-CCB82D3EF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925" y="1436454"/>
            <a:ext cx="8065926" cy="5216745"/>
          </a:xfrm>
        </p:spPr>
        <p:txBody>
          <a:bodyPr>
            <a:normAutofit/>
          </a:bodyPr>
          <a:lstStyle/>
          <a:p>
            <a:r>
              <a:rPr lang="en-US" dirty="0"/>
              <a:t>ResNet-50: Deep convolutional neural network (CNN) architecture.</a:t>
            </a:r>
          </a:p>
          <a:p>
            <a:endParaRPr lang="en-US" dirty="0"/>
          </a:p>
          <a:p>
            <a:r>
              <a:rPr lang="en-US" dirty="0"/>
              <a:t>Widely used for computer vision tasks, including splicing image forgery detection.</a:t>
            </a:r>
          </a:p>
          <a:p>
            <a:endParaRPr lang="en-US" dirty="0"/>
          </a:p>
          <a:p>
            <a:r>
              <a:rPr lang="en-US" dirty="0"/>
              <a:t>Deep structure enables learning of intricate patterns and features.</a:t>
            </a:r>
          </a:p>
          <a:p>
            <a:pPr marL="0" indent="0">
              <a:buNone/>
            </a:pPr>
            <a:endParaRPr lang="en-US" b="0" i="0" dirty="0">
              <a:effectLst/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masis MT Pro Black" panose="02040A04050005020304" pitchFamily="18" charset="0"/>
              </a:rPr>
              <a:t>Residual connections mitigate vanishing gradient problem in deep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masis MT Pro Black" panose="02040A040500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0947-6C04-D09B-83FE-BEC67A61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92" y="110064"/>
            <a:ext cx="3746091" cy="3471337"/>
          </a:xfrm>
        </p:spPr>
        <p:txBody>
          <a:bodyPr>
            <a:normAutofit/>
          </a:bodyPr>
          <a:lstStyle/>
          <a:p>
            <a:r>
              <a:rPr lang="en-US" dirty="0"/>
              <a:t>Key Components of ResNet-50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F24F1-A4FC-DCAA-9819-8AD63884C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-95250"/>
            <a:ext cx="7233708" cy="39531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Input Layer: Accepts fixed-sized tensor of image data. </a:t>
            </a:r>
          </a:p>
          <a:p>
            <a:pPr>
              <a:lnSpc>
                <a:spcPct val="90000"/>
              </a:lnSpc>
            </a:pPr>
            <a:r>
              <a:rPr lang="en-US" dirty="0"/>
              <a:t>Convolutional Layers: Extract low-level and high-level features.</a:t>
            </a:r>
          </a:p>
          <a:p>
            <a:pPr>
              <a:lnSpc>
                <a:spcPct val="90000"/>
              </a:lnSpc>
            </a:pPr>
            <a:r>
              <a:rPr lang="en-US" dirty="0"/>
              <a:t>Residual Blocks: Enable deeper learning by propagating gradient information effectively.</a:t>
            </a:r>
          </a:p>
          <a:p>
            <a:pPr>
              <a:lnSpc>
                <a:spcPct val="90000"/>
              </a:lnSpc>
            </a:pPr>
            <a:r>
              <a:rPr lang="en-US" dirty="0"/>
              <a:t>Pooling Layers: Reduce spatial dimensions while retaining important information.</a:t>
            </a:r>
          </a:p>
          <a:p>
            <a:pPr>
              <a:lnSpc>
                <a:spcPct val="90000"/>
              </a:lnSpc>
            </a:pPr>
            <a:r>
              <a:rPr lang="en-US" dirty="0"/>
              <a:t>Fully Connected Layers: Learn high-level representations and transform feature maps.</a:t>
            </a:r>
          </a:p>
          <a:p>
            <a:pPr>
              <a:lnSpc>
                <a:spcPct val="90000"/>
              </a:lnSpc>
            </a:pPr>
            <a:r>
              <a:rPr lang="en-US" dirty="0"/>
              <a:t>Output Layer: Classifies between authentic and spliced images.</a:t>
            </a:r>
          </a:p>
        </p:txBody>
      </p:sp>
      <p:pic>
        <p:nvPicPr>
          <p:cNvPr id="8194" name="Picture 2" descr="ResNet50. ResNet-50 is a convolutional neural… | by Aditi Rastogi | Dev  Genius">
            <a:extLst>
              <a:ext uri="{FF2B5EF4-FFF2-40B4-BE49-F238E27FC236}">
                <a16:creationId xmlns:a16="http://schemas.microsoft.com/office/drawing/2014/main" id="{1420A8A8-34A5-0F9E-F071-A3E9729C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366" y="3702142"/>
            <a:ext cx="10288343" cy="290645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3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039C-6050-E316-BAB8-3CC57FB7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39" y="422988"/>
            <a:ext cx="6282266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Additional Layers for Improved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E794-8EE4-42E3-EC5F-DF8E993B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2067"/>
            <a:ext cx="6968068" cy="4519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Flatten Layer: Reshapes output from previous layer into a 1-dimensional vector.</a:t>
            </a:r>
          </a:p>
          <a:p>
            <a:endParaRPr lang="en-US" dirty="0"/>
          </a:p>
          <a:p>
            <a:r>
              <a:rPr lang="en-US" dirty="0"/>
              <a:t>Dense Layers with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  <a:p>
            <a:endParaRPr lang="en-US" dirty="0"/>
          </a:p>
          <a:p>
            <a:r>
              <a:rPr lang="en-US" dirty="0"/>
              <a:t>Batch Normalization Layers: Normalize activations for stable training and efficient optimization.</a:t>
            </a:r>
          </a:p>
          <a:p>
            <a:endParaRPr lang="en-US" dirty="0"/>
          </a:p>
          <a:p>
            <a:r>
              <a:rPr lang="en-US" dirty="0"/>
              <a:t>Dropout Layers: Prevent overfitting by randomly setting units to 0 during training.</a:t>
            </a:r>
          </a:p>
          <a:p>
            <a:endParaRPr lang="en-US" dirty="0"/>
          </a:p>
          <a:p>
            <a:r>
              <a:rPr lang="en-US" dirty="0"/>
              <a:t>Final Dense Layer with Sigmoid Activation: Value between 0 and 1 </a:t>
            </a:r>
            <a:r>
              <a:rPr lang="en-US" sz="1800" dirty="0"/>
              <a:t>that represents a probability.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443E351-DB52-9D82-32B2-C3E345A8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5" y="2277565"/>
            <a:ext cx="5028505" cy="29992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7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3820-465D-FA07-C9DD-E2ABAFD4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6000749" cy="2065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Datasets used for training deep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3BEA3-0022-FA7E-C572-103CDC15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5224" y="1657078"/>
            <a:ext cx="6122918" cy="520092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The dataset is called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Defacto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splicing, it is  based on MSCOCO and is available to download on Kaggle.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ea typeface="Times New Roman" panose="02020603050405020304" pitchFamily="18" charset="0"/>
              </a:rPr>
              <a:t>The dataset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consists 100,000 spliced images.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Times New Roman" panose="02020603050405020304" pitchFamily="18" charset="0"/>
              </a:rPr>
              <a:t>100,000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Authentic images from COCO2014 were added to balance out the dataset.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" name="Picture 4" descr="Examples of Splicing">
            <a:extLst>
              <a:ext uri="{FF2B5EF4-FFF2-40B4-BE49-F238E27FC236}">
                <a16:creationId xmlns:a16="http://schemas.microsoft.com/office/drawing/2014/main" id="{9F28C397-8B59-DED9-F7FB-A5D56503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694" y="2599558"/>
            <a:ext cx="5454122" cy="1799859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2D0F0-8A6D-A90A-CB62-18BC53F15105}"/>
              </a:ext>
            </a:extLst>
          </p:cNvPr>
          <p:cNvSpPr txBox="1"/>
          <p:nvPr/>
        </p:nvSpPr>
        <p:spPr>
          <a:xfrm>
            <a:off x="7787149" y="4659297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Defacto splicing </a:t>
            </a:r>
          </a:p>
        </p:txBody>
      </p:sp>
    </p:spTree>
    <p:extLst>
      <p:ext uri="{BB962C8B-B14F-4D97-AF65-F5344CB8AC3E}">
        <p14:creationId xmlns:p14="http://schemas.microsoft.com/office/powerpoint/2010/main" val="277018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EF9-E1A1-24A6-2EF6-BC85C205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91509"/>
            <a:ext cx="10131425" cy="1456267"/>
          </a:xfrm>
        </p:spPr>
        <p:txBody>
          <a:bodyPr/>
          <a:lstStyle/>
          <a:p>
            <a:r>
              <a:rPr lang="en-US" b="0" i="0" dirty="0">
                <a:effectLst/>
              </a:rPr>
              <a:t>Deep Learning Splicing Detection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6269968-7D79-E040-6CF6-42FAD7C0D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240084"/>
              </p:ext>
            </p:extLst>
          </p:nvPr>
        </p:nvGraphicFramePr>
        <p:xfrm>
          <a:off x="0" y="1082351"/>
          <a:ext cx="12192000" cy="282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graph showing the loss of a loss&#10;&#10;Description automatically generated">
            <a:extLst>
              <a:ext uri="{FF2B5EF4-FFF2-40B4-BE49-F238E27FC236}">
                <a16:creationId xmlns:a16="http://schemas.microsoft.com/office/drawing/2014/main" id="{6CDB9A7C-937B-E6EA-809E-DCD6296D6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026" y="3908350"/>
            <a:ext cx="3765550" cy="27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lage of images of buildings and cars&#10;&#10;Description automatically generated">
            <a:extLst>
              <a:ext uri="{FF2B5EF4-FFF2-40B4-BE49-F238E27FC236}">
                <a16:creationId xmlns:a16="http://schemas.microsoft.com/office/drawing/2014/main" id="{DF18F027-2AEB-F175-1780-4DD31B730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03" y="3629025"/>
            <a:ext cx="5425309" cy="31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6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B115-B62A-7E10-01E6-975E251A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7" y="36576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latin typeface="Amasis MT Pro Black" panose="02040A04050005020304" pitchFamily="18" charset="0"/>
              </a:rPr>
              <a:t>Deep Learning for AI-Generated Face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8B47-71CC-8EA9-0830-AD29B426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4176"/>
            <a:ext cx="7349761" cy="471196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masis MT Pro Black" panose="02040A04050005020304" pitchFamily="18" charset="0"/>
              </a:rPr>
              <a:t>AI-generated faces are synthetic human-like images created using AI algorithms such as (Style GAN, Stable </a:t>
            </a:r>
            <a:r>
              <a:rPr lang="en-US" sz="2000" dirty="0"/>
              <a:t>D</a:t>
            </a:r>
            <a:r>
              <a:rPr lang="en-US" sz="2000" dirty="0">
                <a:latin typeface="Amasis MT Pro Black" panose="02040A04050005020304" pitchFamily="18" charset="0"/>
              </a:rPr>
              <a:t>iffusion, </a:t>
            </a:r>
            <a:r>
              <a:rPr lang="en-US" sz="2000" dirty="0" err="1">
                <a:latin typeface="Amasis MT Pro Black" panose="02040A04050005020304" pitchFamily="18" charset="0"/>
              </a:rPr>
              <a:t>Midjourney</a:t>
            </a:r>
            <a:r>
              <a:rPr lang="en-US" sz="2000" dirty="0">
                <a:latin typeface="Amasis MT Pro Black" panose="02040A04050005020304" pitchFamily="18" charset="0"/>
              </a:rPr>
              <a:t>).</a:t>
            </a:r>
          </a:p>
          <a:p>
            <a:pPr marL="0" indent="0">
              <a:buNone/>
            </a:pPr>
            <a:endParaRPr lang="en-US" sz="2000" dirty="0">
              <a:latin typeface="Amasis MT Pro Black" panose="02040A04050005020304" pitchFamily="18" charset="0"/>
            </a:endParaRPr>
          </a:p>
          <a:p>
            <a:r>
              <a:rPr lang="en-US" sz="2000" dirty="0">
                <a:latin typeface="Amasis MT Pro Black" panose="02040A04050005020304" pitchFamily="18" charset="0"/>
              </a:rPr>
              <a:t>Detection helps mitigate potential misuse and unethical practices associated with AI-generated content.</a:t>
            </a:r>
          </a:p>
        </p:txBody>
      </p:sp>
      <p:pic>
        <p:nvPicPr>
          <p:cNvPr id="4098" name="Picture 2" descr="How to build a face detection and recognition system | by Serhii Maksymenko  | Towards Data Science">
            <a:extLst>
              <a:ext uri="{FF2B5EF4-FFF2-40B4-BE49-F238E27FC236}">
                <a16:creationId xmlns:a16="http://schemas.microsoft.com/office/drawing/2014/main" id="{464DB704-805C-FE5A-6F3B-86670C6A7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4" r="3637" b="-2"/>
          <a:stretch/>
        </p:blipFill>
        <p:spPr bwMode="auto">
          <a:xfrm>
            <a:off x="7967960" y="1221136"/>
            <a:ext cx="4017574" cy="387253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438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98E6-4F32-ECBE-990B-33BA1D6A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4" y="435428"/>
            <a:ext cx="10131425" cy="1456267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modEls</a:t>
            </a:r>
            <a:r>
              <a:rPr lang="en-US" dirty="0"/>
              <a:t> tested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73D6CF-C4DA-7CEC-5C0A-C393C4A7A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421090"/>
              </p:ext>
            </p:extLst>
          </p:nvPr>
        </p:nvGraphicFramePr>
        <p:xfrm>
          <a:off x="866775" y="2280829"/>
          <a:ext cx="10458450" cy="2296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9225">
                  <a:extLst>
                    <a:ext uri="{9D8B030D-6E8A-4147-A177-3AD203B41FA5}">
                      <a16:colId xmlns:a16="http://schemas.microsoft.com/office/drawing/2014/main" val="915988923"/>
                    </a:ext>
                  </a:extLst>
                </a:gridCol>
                <a:gridCol w="5229225">
                  <a:extLst>
                    <a:ext uri="{9D8B030D-6E8A-4147-A177-3AD203B41FA5}">
                      <a16:colId xmlns:a16="http://schemas.microsoft.com/office/drawing/2014/main" val="4036319864"/>
                    </a:ext>
                  </a:extLst>
                </a:gridCol>
              </a:tblGrid>
              <a:tr h="76493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04909"/>
                  </a:ext>
                </a:extLst>
              </a:tr>
              <a:tr h="765704"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91481"/>
                  </a:ext>
                </a:extLst>
              </a:tr>
              <a:tr h="765704">
                <a:tc>
                  <a:txBody>
                    <a:bodyPr/>
                    <a:lstStyle/>
                    <a:p>
                      <a:r>
                        <a:rPr lang="en-US" dirty="0"/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764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87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4AF6-3D5C-062E-2FA8-2FD3B4BF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58" y="0"/>
            <a:ext cx="10131425" cy="1456267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2653-B733-CBCD-24AB-DF2AD5D81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57" y="874122"/>
            <a:ext cx="10131425" cy="3040135"/>
          </a:xfrm>
        </p:spPr>
        <p:txBody>
          <a:bodyPr/>
          <a:lstStyle/>
          <a:p>
            <a:r>
              <a:rPr lang="en-US" dirty="0"/>
              <a:t>Importance of images in the digital era: Used for communication, documentation, and entertainment.</a:t>
            </a:r>
          </a:p>
          <a:p>
            <a:r>
              <a:rPr lang="en-US" dirty="0"/>
              <a:t>Concerns about image authenticity and integrity due to powerful image editing tools.</a:t>
            </a:r>
          </a:p>
          <a:p>
            <a:r>
              <a:rPr lang="en-US" dirty="0"/>
              <a:t>Image forgery: Manipulating or altering images to deceive viewers.</a:t>
            </a:r>
          </a:p>
          <a:p>
            <a:endParaRPr lang="en-US" dirty="0"/>
          </a:p>
        </p:txBody>
      </p:sp>
      <p:pic>
        <p:nvPicPr>
          <p:cNvPr id="1026" name="Picture 2" descr="Robust forgery detection for compressed images using CNN supervision -  ScienceDirect">
            <a:extLst>
              <a:ext uri="{FF2B5EF4-FFF2-40B4-BE49-F238E27FC236}">
                <a16:creationId xmlns:a16="http://schemas.microsoft.com/office/drawing/2014/main" id="{1795861E-CD64-8C86-C210-738BCFD2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2" y="3429000"/>
            <a:ext cx="62769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3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5948-A4AD-697B-43C8-720C3ADC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3" y="609600"/>
            <a:ext cx="5740037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 err="1">
                <a:latin typeface="Amasis MT Pro Black" panose="02040A04050005020304" pitchFamily="18" charset="0"/>
              </a:rPr>
              <a:t>DenseNet</a:t>
            </a:r>
            <a:r>
              <a:rPr lang="en-US" sz="2300" dirty="0">
                <a:latin typeface="Amasis MT Pro Black" panose="02040A04050005020304" pitchFamily="18" charset="0"/>
              </a:rPr>
              <a:t> for AI-Generated Face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A1F-EA93-8B2F-FBA9-B1A491D4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676400"/>
            <a:ext cx="11410950" cy="4810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latin typeface="Amasis MT Pro Black" panose="02040A04050005020304" pitchFamily="18" charset="0"/>
              </a:rPr>
              <a:t>DenseNet</a:t>
            </a:r>
            <a:r>
              <a:rPr lang="en-US" sz="2000" dirty="0">
                <a:latin typeface="Amasis MT Pro Black" panose="02040A04050005020304" pitchFamily="18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masis MT Pro Black" panose="02040A04050005020304" pitchFamily="18" charset="0"/>
              </a:rPr>
              <a:t>Deep learning architecture effective in computer vision tasks.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masis MT Pro Black" panose="02040A04050005020304" pitchFamily="18" charset="0"/>
              </a:rPr>
              <a:t>Addresses vanishing gradient problem.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masis MT Pro Black" panose="02040A04050005020304" pitchFamily="18" charset="0"/>
              </a:rPr>
              <a:t>Unique connectivity pattern promotes feature reuse and information flow.</a:t>
            </a:r>
          </a:p>
          <a:p>
            <a:pPr lvl="1">
              <a:lnSpc>
                <a:spcPct val="90000"/>
              </a:lnSpc>
            </a:pPr>
            <a:endParaRPr lang="en-US" sz="1800" dirty="0">
              <a:latin typeface="Amasis MT Pro Black" panose="02040A040500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masis MT Pro Black" panose="02040A04050005020304" pitchFamily="18" charset="0"/>
              </a:rPr>
              <a:t>Using </a:t>
            </a:r>
            <a:r>
              <a:rPr lang="en-US" sz="2000" dirty="0" err="1">
                <a:latin typeface="Amasis MT Pro Black" panose="02040A04050005020304" pitchFamily="18" charset="0"/>
              </a:rPr>
              <a:t>DenseNet</a:t>
            </a:r>
            <a:r>
              <a:rPr lang="en-US" sz="2000" dirty="0">
                <a:latin typeface="Amasis MT Pro Black" panose="02040A04050005020304" pitchFamily="18" charset="0"/>
              </a:rPr>
              <a:t> for AI-generated face detection: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masis MT Pro Black" panose="02040A04050005020304" pitchFamily="18" charset="0"/>
              </a:rPr>
              <a:t>Transfer learning: </a:t>
            </a:r>
            <a:r>
              <a:rPr lang="en-US" sz="1800" dirty="0" err="1">
                <a:latin typeface="Amasis MT Pro Black" panose="02040A04050005020304" pitchFamily="18" charset="0"/>
              </a:rPr>
              <a:t>DenseNet</a:t>
            </a:r>
            <a:r>
              <a:rPr lang="en-US" sz="1800" dirty="0">
                <a:latin typeface="Amasis MT Pro Black" panose="02040A04050005020304" pitchFamily="18" charset="0"/>
              </a:rPr>
              <a:t> model used as feature extractor.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masis MT Pro Black" panose="02040A04050005020304" pitchFamily="18" charset="0"/>
              </a:rPr>
              <a:t>Fine-tuning on labeled dataset of real and AI-generated faces.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masis MT Pro Black" panose="02040A04050005020304" pitchFamily="18" charset="0"/>
              </a:rPr>
              <a:t>Dense connectivity captures subtle differences in facial features.</a:t>
            </a:r>
          </a:p>
        </p:txBody>
      </p:sp>
    </p:spTree>
    <p:extLst>
      <p:ext uri="{BB962C8B-B14F-4D97-AF65-F5344CB8AC3E}">
        <p14:creationId xmlns:p14="http://schemas.microsoft.com/office/powerpoint/2010/main" val="1471634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6FBA-DF2B-80C1-5CB1-115DDDF3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0"/>
            <a:ext cx="7946921" cy="145626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DenseNet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C37A-3657-670E-D19B-EB33B1115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1" y="1331384"/>
            <a:ext cx="11429998" cy="16488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Consists of densely connected blocks of convolutional layers.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Each block receives feature maps from all preceding layers.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Promotes information flow and learns discriminative features from different scales and levels of abstraction.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Initial layers serve as feature extractor, capturing generic facial features.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Last few layers modified for classification (real or AI-generated).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24512-86FF-474E-5C57-291EEE82B5ED}"/>
              </a:ext>
            </a:extLst>
          </p:cNvPr>
          <p:cNvSpPr/>
          <p:nvPr/>
        </p:nvSpPr>
        <p:spPr>
          <a:xfrm>
            <a:off x="2381250" y="3076575"/>
            <a:ext cx="6728883" cy="3552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Understanding and visualizing DenseNets | by Pablo Ruiz | Towards Data  Science">
            <a:extLst>
              <a:ext uri="{FF2B5EF4-FFF2-40B4-BE49-F238E27FC236}">
                <a16:creationId xmlns:a16="http://schemas.microsoft.com/office/drawing/2014/main" id="{70A82209-A1B1-5DA5-7556-03464E23A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0368" y="3155979"/>
            <a:ext cx="6462182" cy="347342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981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34E6-B12C-EED2-F2AC-77415675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latin typeface="Amasis MT Pro Black" panose="02040A04050005020304" pitchFamily="18" charset="0"/>
              </a:rPr>
              <a:t>Dataset Used for AI generates image: 140k Real and Fake Faces</a:t>
            </a:r>
            <a:endParaRPr lang="en-US" sz="330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440E-EF25-5E4E-7C27-08964AC6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Amasis MT Pro Black" panose="02040A04050005020304" pitchFamily="18" charset="0"/>
              </a:rPr>
              <a:t>Dataset designed for facial image analysis, computer vision, and deep learning.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Amasis MT Pro Black" panose="02040A040500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Amasis MT Pro Black" panose="02040A04050005020304" pitchFamily="18" charset="0"/>
              </a:rPr>
              <a:t>Contains 140,000 samples of real and fake faces.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Synthetic faces are generated by </a:t>
            </a:r>
            <a:r>
              <a:rPr lang="en-US" sz="1400" dirty="0" err="1"/>
              <a:t>StyleGAN</a:t>
            </a:r>
            <a:endParaRPr lang="en-US" sz="1400" dirty="0">
              <a:latin typeface="Amasis MT Pro Black" panose="02040A04050005020304" pitchFamily="18" charset="0"/>
            </a:endParaRPr>
          </a:p>
        </p:txBody>
      </p:sp>
      <p:pic>
        <p:nvPicPr>
          <p:cNvPr id="2050" name="Picture 2" descr="-Random samples of fake and real faces from dataset.">
            <a:extLst>
              <a:ext uri="{FF2B5EF4-FFF2-40B4-BE49-F238E27FC236}">
                <a16:creationId xmlns:a16="http://schemas.microsoft.com/office/drawing/2014/main" id="{B6ACD108-D836-9B5D-642F-E8247DBD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8068" y="2514600"/>
            <a:ext cx="4877392" cy="313372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58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EE5-E619-117E-110E-C6BC0554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42875"/>
            <a:ext cx="10131425" cy="1456267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Style-GAN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D421-299C-993A-473A-68466B23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6" y="962025"/>
            <a:ext cx="5753100" cy="5753100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Amasis MT Pro Black" panose="02040A04050005020304" pitchFamily="18" charset="0"/>
              </a:rPr>
              <a:t>StyleGAN</a:t>
            </a:r>
            <a:r>
              <a:rPr lang="en-US" sz="2400" dirty="0">
                <a:latin typeface="Amasis MT Pro Black" panose="02040A04050005020304" pitchFamily="18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Amasis MT Pro Black" panose="02040A04050005020304" pitchFamily="18" charset="0"/>
            </a:endParaRPr>
          </a:p>
          <a:p>
            <a:pPr lvl="1"/>
            <a:r>
              <a:rPr lang="en-US" sz="2200" dirty="0">
                <a:latin typeface="Amasis MT Pro Black" panose="02040A04050005020304" pitchFamily="18" charset="0"/>
              </a:rPr>
              <a:t>Deep learning Generative Adversarial Network architecture for generating realistic human faces.</a:t>
            </a:r>
          </a:p>
          <a:p>
            <a:pPr marL="457200" lvl="1" indent="0">
              <a:buNone/>
            </a:pPr>
            <a:endParaRPr lang="en-US" sz="2200" dirty="0">
              <a:latin typeface="Amasis MT Pro Black" panose="02040A04050005020304" pitchFamily="18" charset="0"/>
            </a:endParaRPr>
          </a:p>
        </p:txBody>
      </p:sp>
      <p:pic>
        <p:nvPicPr>
          <p:cNvPr id="5" name="Picture 4" descr="A collage of two people&#10;&#10;Description automatically generated">
            <a:extLst>
              <a:ext uri="{FF2B5EF4-FFF2-40B4-BE49-F238E27FC236}">
                <a16:creationId xmlns:a16="http://schemas.microsoft.com/office/drawing/2014/main" id="{EECD47F1-6B8F-2942-5FD6-17756E1AD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6" y="207519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EF9-E1A1-24A6-2EF6-BC85C205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18520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US" b="0" i="0" dirty="0" err="1">
                <a:effectLst/>
              </a:rPr>
              <a:t>StyleGAN</a:t>
            </a:r>
            <a:r>
              <a:rPr lang="en-US" b="0" i="0" dirty="0">
                <a:effectLst/>
              </a:rPr>
              <a:t> AI Generated faces </a:t>
            </a:r>
            <a:r>
              <a:rPr lang="en-US" dirty="0"/>
              <a:t>detection results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6269968-7D79-E040-6CF6-42FAD7C0D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209984"/>
              </p:ext>
            </p:extLst>
          </p:nvPr>
        </p:nvGraphicFramePr>
        <p:xfrm>
          <a:off x="1030287" y="760089"/>
          <a:ext cx="10131425" cy="317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ollage of people with text&#10;&#10;Description automatically generated">
            <a:extLst>
              <a:ext uri="{FF2B5EF4-FFF2-40B4-BE49-F238E27FC236}">
                <a16:creationId xmlns:a16="http://schemas.microsoft.com/office/drawing/2014/main" id="{732A97E8-2D2C-1435-785B-05E81093E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30" y="3324225"/>
            <a:ext cx="5755738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52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AA6F-80FC-BF7E-E580-40D1089E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83" y="414764"/>
            <a:ext cx="8091949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Web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B999-91F9-A5C9-709B-0916713D2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" y="2261418"/>
            <a:ext cx="4267200" cy="36379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Developed using HTML, CSS, and Flask.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User interface offers all the model we created </a:t>
            </a:r>
            <a:r>
              <a:rPr lang="en-US" sz="1500"/>
              <a:t>so far.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Allows user to select an image and receive a result (forged or authentic).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Flask chosen for ease of communication with models and running them on the server.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CSS utilizes Flexbox for responsive design on different screen sizes.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DF71-4069-D16B-BAC1-C54F5F9F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90" y="2043720"/>
            <a:ext cx="7610272" cy="37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5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9E25-F97D-3044-1AB9-41D3DFCF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98" y="343989"/>
            <a:ext cx="10131425" cy="14562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04DA-3D3B-9B63-7C12-19175F499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98" y="1800256"/>
            <a:ext cx="10131425" cy="3893276"/>
          </a:xfrm>
        </p:spPr>
        <p:txBody>
          <a:bodyPr>
            <a:normAutofit/>
          </a:bodyPr>
          <a:lstStyle/>
          <a:p>
            <a:r>
              <a:rPr lang="en-US" dirty="0"/>
              <a:t>Focused on detection of splicing and copy move image forgeries using machine learning and deep learning models.</a:t>
            </a:r>
          </a:p>
          <a:p>
            <a:r>
              <a:rPr lang="en-US" dirty="0"/>
              <a:t> Traditional machine learning techniques, such as DCT and SVM, achieved 98% accuracy in forgery detection on a smaller dataset.</a:t>
            </a:r>
          </a:p>
          <a:p>
            <a:r>
              <a:rPr lang="en-US" dirty="0"/>
              <a:t>ResNet50 achieved 93% accuracy in splicing detection.</a:t>
            </a:r>
          </a:p>
          <a:p>
            <a:r>
              <a:rPr lang="en-US" dirty="0"/>
              <a:t>InceptionV3 achieved 90% accuracy in copy move detection.</a:t>
            </a:r>
          </a:p>
          <a:p>
            <a:r>
              <a:rPr lang="en-US" dirty="0" err="1"/>
              <a:t>DenseNet</a:t>
            </a:r>
            <a:r>
              <a:rPr lang="en-US" dirty="0"/>
              <a:t> achieved 98% accuracy in AI-generated face detection from </a:t>
            </a:r>
            <a:r>
              <a:rPr lang="en-US" dirty="0" err="1"/>
              <a:t>StyleGAN</a:t>
            </a:r>
            <a:r>
              <a:rPr lang="en-US" dirty="0"/>
              <a:t>.</a:t>
            </a:r>
          </a:p>
          <a:p>
            <a:r>
              <a:rPr lang="en-US" dirty="0"/>
              <a:t>Integrated detection models into a user-friendly website for easy image upload and feedback.</a:t>
            </a:r>
          </a:p>
        </p:txBody>
      </p:sp>
    </p:spTree>
    <p:extLst>
      <p:ext uri="{BB962C8B-B14F-4D97-AF65-F5344CB8AC3E}">
        <p14:creationId xmlns:p14="http://schemas.microsoft.com/office/powerpoint/2010/main" val="3743304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1EF2-5B7A-3AA7-1D13-6B4E4EBF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B672-CE42-907E-C97F-66D12D94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36673"/>
            <a:ext cx="10131425" cy="3649133"/>
          </a:xfrm>
        </p:spPr>
        <p:txBody>
          <a:bodyPr/>
          <a:lstStyle/>
          <a:p>
            <a:r>
              <a:rPr lang="en-US" dirty="0"/>
              <a:t>Tampering localization:</a:t>
            </a:r>
          </a:p>
          <a:p>
            <a:pPr lvl="1"/>
            <a:r>
              <a:rPr lang="en-US" dirty="0"/>
              <a:t>Localize the specific  area of tampering in the image and output it to the user.</a:t>
            </a:r>
          </a:p>
          <a:p>
            <a:r>
              <a:rPr lang="en-US" dirty="0"/>
              <a:t>Detecting AI generated images more generally: </a:t>
            </a:r>
          </a:p>
          <a:p>
            <a:pPr lvl="1"/>
            <a:r>
              <a:rPr lang="en-US" dirty="0"/>
              <a:t>Building a model that can generalize on the modern generative models.</a:t>
            </a:r>
          </a:p>
          <a:p>
            <a:r>
              <a:rPr lang="en-US" dirty="0"/>
              <a:t>Building a faster website: </a:t>
            </a:r>
          </a:p>
          <a:p>
            <a:pPr lvl="1"/>
            <a:r>
              <a:rPr lang="en-US" dirty="0"/>
              <a:t>Hosting the website on faster servers so the models can predict faster.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50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1F711-A5FE-29AC-8651-626FAA3D4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503892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1246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D0DB-F3FA-6C3C-E994-7D28DE92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68" y="512500"/>
            <a:ext cx="6635030" cy="1035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latin typeface="Amasis MT Pro Black" panose="02040A04050005020304" pitchFamily="18" charset="0"/>
              </a:rPr>
              <a:t>Types of forgery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A0D0B-6DA8-D71C-8780-0026E922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47" y="1030289"/>
            <a:ext cx="6534422" cy="608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Copy-move forgery: Portion of an image is copied and pasted to conceal or duplicate objects.</a:t>
            </a:r>
          </a:p>
          <a:p>
            <a:pPr>
              <a:lnSpc>
                <a:spcPct val="90000"/>
              </a:lnSpc>
            </a:pPr>
            <a:endParaRPr lang="en-US" dirty="0">
              <a:latin typeface="Amasis MT Pro Black" panose="02040A040500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latin typeface="Amasis MT Pro Black" panose="02040A04050005020304" pitchFamily="18" charset="0"/>
              </a:rPr>
              <a:t>Splicing forgery: Distinct parts of multiple images combined to create a composite image.</a:t>
            </a:r>
          </a:p>
        </p:txBody>
      </p:sp>
      <p:pic>
        <p:nvPicPr>
          <p:cNvPr id="5" name="Picture 4" descr="Example of Copy-Move Forgery | Download Scientific Diagram">
            <a:extLst>
              <a:ext uri="{FF2B5EF4-FFF2-40B4-BE49-F238E27FC236}">
                <a16:creationId xmlns:a16="http://schemas.microsoft.com/office/drawing/2014/main" id="{10BC7B81-C2C9-F75F-B531-CDB32B2B6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622" y="1030289"/>
            <a:ext cx="4545510" cy="1863658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pplied Sciences | Free Full-Text | A New Method to Detect Splicing Image  Forgery Using Convolutional Neural Network">
            <a:extLst>
              <a:ext uri="{FF2B5EF4-FFF2-40B4-BE49-F238E27FC236}">
                <a16:creationId xmlns:a16="http://schemas.microsoft.com/office/drawing/2014/main" id="{CD7858B5-86DC-1241-78EA-8312F279A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4869" y="3964054"/>
            <a:ext cx="4474263" cy="1140937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0E0AC-1144-DE2B-1CD7-DA553AD14E6D}"/>
              </a:ext>
            </a:extLst>
          </p:cNvPr>
          <p:cNvSpPr txBox="1"/>
          <p:nvPr/>
        </p:nvSpPr>
        <p:spPr>
          <a:xfrm>
            <a:off x="7895085" y="3059669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Copy move forgery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E2367-8B1B-3F6F-0B02-5822481F1A69}"/>
              </a:ext>
            </a:extLst>
          </p:cNvPr>
          <p:cNvSpPr txBox="1"/>
          <p:nvPr/>
        </p:nvSpPr>
        <p:spPr>
          <a:xfrm>
            <a:off x="8097926" y="5270713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Splicing forgery</a:t>
            </a:r>
          </a:p>
        </p:txBody>
      </p:sp>
    </p:spTree>
    <p:extLst>
      <p:ext uri="{BB962C8B-B14F-4D97-AF65-F5344CB8AC3E}">
        <p14:creationId xmlns:p14="http://schemas.microsoft.com/office/powerpoint/2010/main" val="166783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2BA2-00EB-CD2F-A4D9-913326B2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267122"/>
            <a:ext cx="10131425" cy="1456267"/>
          </a:xfrm>
        </p:spPr>
        <p:txBody>
          <a:bodyPr/>
          <a:lstStyle/>
          <a:p>
            <a:r>
              <a:rPr lang="en-US" sz="3600">
                <a:latin typeface="Amasis MT Pro Black" panose="02040A04050005020304" pitchFamily="18" charset="0"/>
              </a:rPr>
              <a:t>Types of forgery detection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D0EA-8836-F123-402B-1E93FF80A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575858"/>
            <a:ext cx="4743471" cy="5015020"/>
          </a:xfrm>
        </p:spPr>
        <p:txBody>
          <a:bodyPr/>
          <a:lstStyle/>
          <a:p>
            <a:r>
              <a:rPr lang="en-US" sz="1800" dirty="0">
                <a:effectLst/>
                <a:ea typeface="Times New Roman" panose="02020603050405020304" pitchFamily="18" charset="0"/>
              </a:rPr>
              <a:t>Image forgery detection is split into different techniques:</a:t>
            </a:r>
          </a:p>
          <a:p>
            <a:pPr lvl="1"/>
            <a:r>
              <a:rPr lang="en-US" dirty="0">
                <a:effectLst/>
                <a:ea typeface="Times New Roman" panose="02020603050405020304" pitchFamily="18" charset="0"/>
              </a:rPr>
              <a:t>Pixel based</a:t>
            </a:r>
          </a:p>
          <a:p>
            <a:pPr lvl="1"/>
            <a:r>
              <a:rPr lang="en-US" dirty="0">
                <a:effectLst/>
                <a:ea typeface="Times New Roman" panose="02020603050405020304" pitchFamily="18" charset="0"/>
              </a:rPr>
              <a:t>Format based</a:t>
            </a:r>
          </a:p>
          <a:p>
            <a:pPr lvl="1"/>
            <a:r>
              <a:rPr lang="en-US" dirty="0">
                <a:effectLst/>
                <a:ea typeface="Times New Roman" panose="02020603050405020304" pitchFamily="18" charset="0"/>
              </a:rPr>
              <a:t>Camera based</a:t>
            </a:r>
          </a:p>
          <a:p>
            <a:pPr lvl="1"/>
            <a:r>
              <a:rPr lang="en-US" dirty="0">
                <a:effectLst/>
                <a:ea typeface="Times New Roman" panose="02020603050405020304" pitchFamily="18" charset="0"/>
              </a:rPr>
              <a:t>Physical based </a:t>
            </a:r>
          </a:p>
          <a:p>
            <a:pPr lvl="1"/>
            <a:r>
              <a:rPr lang="en-US" dirty="0">
                <a:ea typeface="Times New Roman" panose="02020603050405020304" pitchFamily="18" charset="0"/>
              </a:rPr>
              <a:t>G</a:t>
            </a:r>
            <a:r>
              <a:rPr lang="en-US" dirty="0">
                <a:effectLst/>
                <a:ea typeface="Times New Roman" panose="02020603050405020304" pitchFamily="18" charset="0"/>
              </a:rPr>
              <a:t>eometry based</a:t>
            </a:r>
          </a:p>
          <a:p>
            <a:endParaRPr lang="en-US" sz="1800" dirty="0">
              <a:effectLst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ea typeface="Times New Roman" panose="02020603050405020304" pitchFamily="18" charset="0"/>
              </a:rPr>
              <a:t> In this project for phase one and two we focus on pixel-based techniques.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A3F8E-12D4-781C-BAD8-0AA7DE492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32" y="1086245"/>
            <a:ext cx="6873891" cy="41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8335-4AC1-4654-DE73-0F5D7F2E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14" y="245806"/>
            <a:ext cx="8313720" cy="2005781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Amasis MT Pro Black" panose="02040A04050005020304" pitchFamily="18" charset="0"/>
              </a:rPr>
              <a:t>Using machine learning and deep learning for image forgery detection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DDA123D1-872A-125B-113C-A02A920CA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46" r="35197"/>
          <a:stretch/>
        </p:blipFill>
        <p:spPr>
          <a:xfrm>
            <a:off x="0" y="-1"/>
            <a:ext cx="238442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BF0B-159D-153C-FA9F-51D58A30B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421" y="1592826"/>
            <a:ext cx="9807559" cy="526517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Machine learning and deep learning involve developing algorithms that can learn from data and make predictions without explicit programming.</a:t>
            </a:r>
          </a:p>
          <a:p>
            <a:endParaRPr lang="en-US" dirty="0">
              <a:latin typeface="Amasis MT Pro Black" panose="02040A04050005020304" pitchFamily="18" charset="0"/>
            </a:endParaRPr>
          </a:p>
          <a:p>
            <a:r>
              <a:rPr lang="en-US" dirty="0"/>
              <a:t>R</a:t>
            </a:r>
            <a:r>
              <a:rPr lang="en-US" dirty="0">
                <a:latin typeface="Amasis MT Pro Black" panose="02040A04050005020304" pitchFamily="18" charset="0"/>
              </a:rPr>
              <a:t>equires large and diverse datasets of authentic and manipulated images.</a:t>
            </a:r>
          </a:p>
          <a:p>
            <a:pPr marL="0" indent="0">
              <a:buNone/>
            </a:pPr>
            <a:endParaRPr lang="en-US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4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144D-2A34-B3B8-B48C-DD799B43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05" y="589460"/>
            <a:ext cx="11933575" cy="90484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Using machine learning for image forgery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4835E-2BEA-830F-F264-8CEF3FEC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8" y="589460"/>
            <a:ext cx="11577082" cy="40240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dirty="0">
              <a:latin typeface="Amasis MT Pro Black" panose="02040A040500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>
              <a:latin typeface="Amasis MT Pro Black" panose="02040A040500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Amasis MT Pro Black" panose="02040A040500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68145-53BE-C546-AB85-1D49308E8245}"/>
              </a:ext>
            </a:extLst>
          </p:cNvPr>
          <p:cNvSpPr/>
          <p:nvPr/>
        </p:nvSpPr>
        <p:spPr>
          <a:xfrm>
            <a:off x="3326492" y="3000494"/>
            <a:ext cx="2135281" cy="14543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  <a:p>
            <a:pPr algn="ctr"/>
            <a:r>
              <a:rPr lang="en-US" dirty="0"/>
              <a:t>(DCT,LBP,DWT)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F180A-89EC-0B7C-87D5-75E003381296}"/>
              </a:ext>
            </a:extLst>
          </p:cNvPr>
          <p:cNvSpPr/>
          <p:nvPr/>
        </p:nvSpPr>
        <p:spPr>
          <a:xfrm>
            <a:off x="6585265" y="2953423"/>
            <a:ext cx="2135281" cy="1454332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algn="ctr"/>
            <a:r>
              <a:rPr lang="en-US" dirty="0"/>
              <a:t>(SVM, Decision tree, Random forest 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026C5-581A-F573-7360-1EFEB9613C09}"/>
              </a:ext>
            </a:extLst>
          </p:cNvPr>
          <p:cNvSpPr/>
          <p:nvPr/>
        </p:nvSpPr>
        <p:spPr>
          <a:xfrm>
            <a:off x="5585529" y="3680589"/>
            <a:ext cx="875980" cy="195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48E21-D5EE-C367-E054-96E4820ACF58}"/>
              </a:ext>
            </a:extLst>
          </p:cNvPr>
          <p:cNvSpPr txBox="1"/>
          <p:nvPr/>
        </p:nvSpPr>
        <p:spPr>
          <a:xfrm>
            <a:off x="590513" y="4521314"/>
            <a:ext cx="12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71ECE-9BF3-6A42-4797-382EC87A716D}"/>
              </a:ext>
            </a:extLst>
          </p:cNvPr>
          <p:cNvSpPr txBox="1"/>
          <p:nvPr/>
        </p:nvSpPr>
        <p:spPr>
          <a:xfrm>
            <a:off x="7332620" y="4521314"/>
            <a:ext cx="12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D54E0-9FAA-40E9-DF24-CE2600DAD226}"/>
              </a:ext>
            </a:extLst>
          </p:cNvPr>
          <p:cNvSpPr/>
          <p:nvPr/>
        </p:nvSpPr>
        <p:spPr>
          <a:xfrm>
            <a:off x="128900" y="3034937"/>
            <a:ext cx="2135281" cy="14543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 processing</a:t>
            </a:r>
          </a:p>
          <a:p>
            <a:pPr algn="ctr"/>
            <a:r>
              <a:rPr lang="en-US" dirty="0"/>
              <a:t>(color space conversion, </a:t>
            </a:r>
          </a:p>
          <a:p>
            <a:pPr algn="ctr"/>
            <a:r>
              <a:rPr lang="en-US" dirty="0"/>
              <a:t>normalization)</a:t>
            </a:r>
            <a:br>
              <a:rPr lang="en-US" dirty="0"/>
            </a:b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53045D-663D-78F4-E904-E1C65686FAC4}"/>
              </a:ext>
            </a:extLst>
          </p:cNvPr>
          <p:cNvSpPr/>
          <p:nvPr/>
        </p:nvSpPr>
        <p:spPr>
          <a:xfrm>
            <a:off x="2326756" y="3762103"/>
            <a:ext cx="875980" cy="184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8E5BBE-DFCC-E988-0B7D-AB3A048DC7DD}"/>
              </a:ext>
            </a:extLst>
          </p:cNvPr>
          <p:cNvSpPr/>
          <p:nvPr/>
        </p:nvSpPr>
        <p:spPr>
          <a:xfrm>
            <a:off x="9865244" y="3000494"/>
            <a:ext cx="2135281" cy="14543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 processing</a:t>
            </a:r>
            <a:br>
              <a:rPr lang="en-US" dirty="0"/>
            </a:b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CC374FA-7011-CE30-29A1-5C45D4D0E4F7}"/>
              </a:ext>
            </a:extLst>
          </p:cNvPr>
          <p:cNvSpPr/>
          <p:nvPr/>
        </p:nvSpPr>
        <p:spPr>
          <a:xfrm>
            <a:off x="8874033" y="3653122"/>
            <a:ext cx="875980" cy="195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FC72F-37A8-A738-9724-3C26C641489A}"/>
              </a:ext>
            </a:extLst>
          </p:cNvPr>
          <p:cNvSpPr txBox="1"/>
          <p:nvPr/>
        </p:nvSpPr>
        <p:spPr>
          <a:xfrm>
            <a:off x="3770634" y="4559720"/>
            <a:ext cx="12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3D198-5254-A85E-444A-7D763C0BA537}"/>
              </a:ext>
            </a:extLst>
          </p:cNvPr>
          <p:cNvSpPr txBox="1"/>
          <p:nvPr/>
        </p:nvSpPr>
        <p:spPr>
          <a:xfrm>
            <a:off x="10271108" y="4564466"/>
            <a:ext cx="12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74085-F0C3-A43D-26A7-458B2F17DB3D}"/>
              </a:ext>
            </a:extLst>
          </p:cNvPr>
          <p:cNvSpPr/>
          <p:nvPr/>
        </p:nvSpPr>
        <p:spPr>
          <a:xfrm>
            <a:off x="2982206" y="2830286"/>
            <a:ext cx="6327257" cy="209876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9F3AC6-46D9-0E76-CA2F-D1931FA8054B}"/>
              </a:ext>
            </a:extLst>
          </p:cNvPr>
          <p:cNvSpPr txBox="1"/>
          <p:nvPr/>
        </p:nvSpPr>
        <p:spPr>
          <a:xfrm>
            <a:off x="4123742" y="5895704"/>
            <a:ext cx="393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Combined step in Deep learning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0BA22B-43E2-857E-DC77-E60C6871D713}"/>
              </a:ext>
            </a:extLst>
          </p:cNvPr>
          <p:cNvSpPr/>
          <p:nvPr/>
        </p:nvSpPr>
        <p:spPr>
          <a:xfrm rot="5400000">
            <a:off x="5738700" y="5190725"/>
            <a:ext cx="704043" cy="214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3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2644-1876-BD42-EFC5-9861C453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89" y="313508"/>
            <a:ext cx="10131425" cy="1456267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The Approach for Deep Learning image Forgery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2509-C342-CACB-987B-45BA852E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295" y="1501495"/>
            <a:ext cx="10871364" cy="1927505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Amasis MT Pro Black" panose="02040A04050005020304" pitchFamily="18" charset="0"/>
              </a:rPr>
              <a:t>Deep learning models (ResNet-50, InceptionV3) trained to extract features and classify images.</a:t>
            </a:r>
          </a:p>
        </p:txBody>
      </p:sp>
      <p:pic>
        <p:nvPicPr>
          <p:cNvPr id="1026" name="Picture 2" descr="Want to know how Deep Learning works? Here's a quick guide for everyone.">
            <a:extLst>
              <a:ext uri="{FF2B5EF4-FFF2-40B4-BE49-F238E27FC236}">
                <a16:creationId xmlns:a16="http://schemas.microsoft.com/office/drawing/2014/main" id="{506ED921-E688-FCF1-800B-96FEDC20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743" y="3298371"/>
            <a:ext cx="6835216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4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C89D-2A96-D6B1-8765-3F2F9D7E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37" y="-292100"/>
            <a:ext cx="10131425" cy="1456267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Previous work: machine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9A15C5-98E1-6AD7-6D49-281F8E75C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438738"/>
              </p:ext>
            </p:extLst>
          </p:nvPr>
        </p:nvGraphicFramePr>
        <p:xfrm>
          <a:off x="260637" y="693831"/>
          <a:ext cx="11670727" cy="5960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3133">
                  <a:extLst>
                    <a:ext uri="{9D8B030D-6E8A-4147-A177-3AD203B41FA5}">
                      <a16:colId xmlns:a16="http://schemas.microsoft.com/office/drawing/2014/main" val="1448930282"/>
                    </a:ext>
                  </a:extLst>
                </a:gridCol>
                <a:gridCol w="2231436">
                  <a:extLst>
                    <a:ext uri="{9D8B030D-6E8A-4147-A177-3AD203B41FA5}">
                      <a16:colId xmlns:a16="http://schemas.microsoft.com/office/drawing/2014/main" val="3506080642"/>
                    </a:ext>
                  </a:extLst>
                </a:gridCol>
                <a:gridCol w="2145544">
                  <a:extLst>
                    <a:ext uri="{9D8B030D-6E8A-4147-A177-3AD203B41FA5}">
                      <a16:colId xmlns:a16="http://schemas.microsoft.com/office/drawing/2014/main" val="1200133152"/>
                    </a:ext>
                  </a:extLst>
                </a:gridCol>
                <a:gridCol w="2720307">
                  <a:extLst>
                    <a:ext uri="{9D8B030D-6E8A-4147-A177-3AD203B41FA5}">
                      <a16:colId xmlns:a16="http://schemas.microsoft.com/office/drawing/2014/main" val="4179321075"/>
                    </a:ext>
                  </a:extLst>
                </a:gridCol>
                <a:gridCol w="2720307">
                  <a:extLst>
                    <a:ext uri="{9D8B030D-6E8A-4147-A177-3AD203B41FA5}">
                      <a16:colId xmlns:a16="http://schemas.microsoft.com/office/drawing/2014/main" val="2282078383"/>
                    </a:ext>
                  </a:extLst>
                </a:gridCol>
              </a:tblGrid>
              <a:tr h="6994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Paper Title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Type of Forgery Detected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Dataset Used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Method Used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Accuracy Achieved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199147980"/>
                  </a:ext>
                </a:extLst>
              </a:tr>
              <a:tr h="11476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A. </a:t>
                      </a:r>
                      <a:r>
                        <a:rPr lang="en-US" sz="1200" dirty="0" err="1">
                          <a:effectLst/>
                        </a:rPr>
                        <a:t>Doegar</a:t>
                      </a:r>
                      <a:r>
                        <a:rPr lang="en-US" sz="1200" dirty="0">
                          <a:effectLst/>
                        </a:rPr>
                        <a:t> et al. (2020)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Splicing and Copy-Move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MICC-F220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 Forest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89.55%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1210300293"/>
                  </a:ext>
                </a:extLst>
              </a:tr>
              <a:tr h="699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Mandeep et al. (2016)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Splicing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Casia1, Casia2, Colombia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LBP-DCT to SVM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2138335133"/>
                  </a:ext>
                </a:extLst>
              </a:tr>
              <a:tr h="341444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M. M. Islam et al. (2020)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Splicing and Copy-Move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Colombia grey, Colombia color, CASIA1, CASIA2, and FBDDF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DCT- LBP to SVM</a:t>
                      </a:r>
                    </a:p>
                  </a:txBody>
                  <a:tcPr marL="56479" marR="5647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For gray scale images:  Columbia Gray: 85.56% Columbia Color: 96.10% CASIA 1: 98.61% CASIA 2: 99.29%FBDDF: 95.84% </a:t>
                      </a: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For color images: Columbia Gray: 98.20% Columbia Color: 99.55% CASIA 1: 99.88% CASIA 2: 100.00%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479" marR="56479" marT="0" marB="0"/>
                </a:tc>
                <a:extLst>
                  <a:ext uri="{0D108BD9-81ED-4DB2-BD59-A6C34878D82A}">
                    <a16:rowId xmlns:a16="http://schemas.microsoft.com/office/drawing/2014/main" val="72190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596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ustom 2">
      <a:majorFont>
        <a:latin typeface="Amasis MT Pro Black"/>
        <a:ea typeface=""/>
        <a:cs typeface=""/>
      </a:majorFont>
      <a:minorFont>
        <a:latin typeface="Amasis MT Pro Blac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1A37D64CD7E04FBF2210C034160D2B" ma:contentTypeVersion="12" ma:contentTypeDescription="Create a new document." ma:contentTypeScope="" ma:versionID="c3c21f1bb8bc7dd6ab9eb1ef58872aa6">
  <xsd:schema xmlns:xsd="http://www.w3.org/2001/XMLSchema" xmlns:xs="http://www.w3.org/2001/XMLSchema" xmlns:p="http://schemas.microsoft.com/office/2006/metadata/properties" xmlns:ns3="1c53d930-4fea-4014-a22a-90f82885d059" xmlns:ns4="5fdbc1fd-d79f-4cdc-a8da-b52610e15ace" targetNamespace="http://schemas.microsoft.com/office/2006/metadata/properties" ma:root="true" ma:fieldsID="c94c570f6552e18ff2ad003424c2a979" ns3:_="" ns4:_="">
    <xsd:import namespace="1c53d930-4fea-4014-a22a-90f82885d059"/>
    <xsd:import namespace="5fdbc1fd-d79f-4cdc-a8da-b52610e15a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3d930-4fea-4014-a22a-90f82885d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bc1fd-d79f-4cdc-a8da-b52610e15a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BDBE4C-214A-40D1-93EA-827012D3C5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D950EB-CF62-46B8-BA31-9694336E4F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53d930-4fea-4014-a22a-90f82885d059"/>
    <ds:schemaRef ds:uri="5fdbc1fd-d79f-4cdc-a8da-b52610e15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CA9B9D-C62A-4BAA-8FC2-4CECFC01A8F8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1c53d930-4fea-4014-a22a-90f82885d059"/>
    <ds:schemaRef ds:uri="5fdbc1fd-d79f-4cdc-a8da-b52610e15ace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759</TotalTime>
  <Words>2059</Words>
  <Application>Microsoft Office PowerPoint</Application>
  <PresentationFormat>Widescreen</PresentationFormat>
  <Paragraphs>359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Amasis MT Pro Black</vt:lpstr>
      <vt:lpstr>Arial</vt:lpstr>
      <vt:lpstr>Times New Roman</vt:lpstr>
      <vt:lpstr>Celestial</vt:lpstr>
      <vt:lpstr>IMAGE FORGERY DETeCTION </vt:lpstr>
      <vt:lpstr>Contents</vt:lpstr>
      <vt:lpstr>Introduction </vt:lpstr>
      <vt:lpstr>Types of forgery</vt:lpstr>
      <vt:lpstr>Types of forgery detection </vt:lpstr>
      <vt:lpstr>Using machine learning and deep learning for image forgery detection</vt:lpstr>
      <vt:lpstr>Using machine learning for image forgery detection</vt:lpstr>
      <vt:lpstr>The Approach for Deep Learning image Forgery Detection</vt:lpstr>
      <vt:lpstr>Previous work: machine learning</vt:lpstr>
      <vt:lpstr>Previous work: deep learning</vt:lpstr>
      <vt:lpstr>Image Forgery Detection Techniques Using Machine Learning</vt:lpstr>
      <vt:lpstr>PowerPoint Presentation</vt:lpstr>
      <vt:lpstr>Considerations for dataset choice </vt:lpstr>
      <vt:lpstr>Evaluation Datasets for machine learning - CASIA v1.0 and v2.0</vt:lpstr>
      <vt:lpstr>RESULTS</vt:lpstr>
      <vt:lpstr>Project methodology: Deep learning</vt:lpstr>
      <vt:lpstr>Models and Accuracy Comparison</vt:lpstr>
      <vt:lpstr>InceptionV3 for copy move detection </vt:lpstr>
      <vt:lpstr>InceptionV3 for copy move detection </vt:lpstr>
      <vt:lpstr>Additional Layers for Improved Classification</vt:lpstr>
      <vt:lpstr>Datasets used for training deep learning models</vt:lpstr>
      <vt:lpstr>Deep Learning Copy move detection results </vt:lpstr>
      <vt:lpstr>ResNet-50 for Splicing image Forgery Detection </vt:lpstr>
      <vt:lpstr>Key Components of ResNet-50</vt:lpstr>
      <vt:lpstr>Additional Layers for Improved Classification</vt:lpstr>
      <vt:lpstr>Datasets used for training deep learning models</vt:lpstr>
      <vt:lpstr>Deep Learning Splicing Detection </vt:lpstr>
      <vt:lpstr>Deep Learning for AI-Generated Face Detection</vt:lpstr>
      <vt:lpstr>Other modEls tested</vt:lpstr>
      <vt:lpstr>DenseNet for AI-Generated Face Detection</vt:lpstr>
      <vt:lpstr> DenseNet Architecture</vt:lpstr>
      <vt:lpstr>Dataset Used for AI generates image: 140k Real and Fake Faces</vt:lpstr>
      <vt:lpstr>Style-GAN Overview</vt:lpstr>
      <vt:lpstr>StyleGAN AI Generated faces detection results </vt:lpstr>
      <vt:lpstr>Web Application Architecture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FORGERY DETCTION </dc:title>
  <dc:creator>Maged AHmed Ali Mostafa</dc:creator>
  <cp:lastModifiedBy>Andrew Andrawis</cp:lastModifiedBy>
  <cp:revision>305</cp:revision>
  <dcterms:created xsi:type="dcterms:W3CDTF">2023-07-08T07:53:23Z</dcterms:created>
  <dcterms:modified xsi:type="dcterms:W3CDTF">2023-07-12T08:15:59Z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0x0101001E1A37D64CD7E04FBF2210C034160D2B</vt:lpwstr>
  </property>
</Properties>
</file>